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58" r:id="rId3"/>
    <p:sldId id="257" r:id="rId4"/>
    <p:sldId id="259" r:id="rId5"/>
    <p:sldId id="29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algn="l" defTabSz="457200"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8844" autoAdjust="0"/>
  </p:normalViewPr>
  <p:slideViewPr>
    <p:cSldViewPr snapToGrid="0">
      <p:cViewPr varScale="1">
        <p:scale>
          <a:sx n="58" d="100"/>
          <a:sy n="58" d="100"/>
        </p:scale>
        <p:origin x="117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ＭＳ Ｐゴシック" panose="020B0600070205080204" pitchFamily="50" charset="-128"/>
              </a:defRPr>
            </a:lvl1pPr>
          </a:lstStyle>
          <a:p>
            <a:pPr>
              <a:defRPr/>
            </a:pPr>
            <a:fld id="{0A3852D5-7301-4F42-A992-0167BCF6B1CD}" type="datetimeFigureOut">
              <a:rPr lang="ja-JP" altLang="en-US"/>
              <a:pPr>
                <a:defRPr/>
              </a:pPr>
              <a:t>2015/6/25</a:t>
            </a:fld>
            <a:endParaRPr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ＭＳ Ｐゴシック" panose="020B0600070205080204" pitchFamily="50" charset="-128"/>
              </a:defRPr>
            </a:lvl1pPr>
          </a:lstStyle>
          <a:p>
            <a:pPr>
              <a:defRPr/>
            </a:pPr>
            <a:fld id="{6D856937-8967-5647-A3D6-A94D48157F77}" type="slidenum">
              <a:rPr lang="ja-JP" altLang="en-US"/>
              <a:pPr>
                <a:defRPr/>
              </a:pPr>
              <a:t>‹#›</a:t>
            </a:fld>
            <a:endParaRPr lang="ja-JP" alt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defRPr>
            </a:lvl1pPr>
          </a:lstStyle>
          <a:p>
            <a:pPr>
              <a:defRPr/>
            </a:pPr>
            <a:endParaRPr lang="ja-JP" altLang="en-US"/>
          </a:p>
        </p:txBody>
      </p:sp>
      <p:sp>
        <p:nvSpPr>
          <p:cNvPr id="4403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08E1F65D-1469-1745-A8CF-BCAB8E3B7F48}" type="datetimeFigureOut">
              <a:rPr lang="ja-JP" altLang="en-US"/>
              <a:pPr>
                <a:defRPr/>
              </a:pPr>
              <a:t>2015/6/25</a:t>
            </a:fld>
            <a:endParaRPr lang="ja-JP" altLang="en-US"/>
          </a:p>
        </p:txBody>
      </p:sp>
      <p:sp>
        <p:nvSpPr>
          <p:cNvPr id="5124" name="Rectangle 4"/>
          <p:cNvSpPr>
            <a:spLocks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403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4403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34" charset="-128"/>
              </a:defRPr>
            </a:lvl1pPr>
          </a:lstStyle>
          <a:p>
            <a:pPr>
              <a:defRPr/>
            </a:pPr>
            <a:endParaRPr lang="ja-JP" altLang="en-US"/>
          </a:p>
        </p:txBody>
      </p:sp>
      <p:sp>
        <p:nvSpPr>
          <p:cNvPr id="4403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561B49AD-DC52-1B49-B7F7-7E7513E505C6}" type="slidenum">
              <a:rPr lang="ja-JP" altLang="en-US"/>
              <a:pPr>
                <a:defRPr/>
              </a:pPr>
              <a:t>‹#›</a:t>
            </a:fld>
            <a:endParaRPr lang="ja-JP"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noTextEdit="1"/>
          </p:cNvSpPr>
          <p:nvPr>
            <p:ph type="sldImg"/>
          </p:nvPr>
        </p:nvSpPr>
        <p:spPr>
          <a:ln/>
        </p:spPr>
      </p:sp>
      <p:sp>
        <p:nvSpPr>
          <p:cNvPr id="819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68169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35049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78336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102520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204489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96751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36518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54038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ja-JP">
                <a:latin typeface="Calibri" charset="0"/>
              </a:rPr>
              <a:t>Junko works for “nursing home” The monthly fee paid by residents is about $10,000. It’s reasonable. Most of the nursing homes are owned by non-profit.</a:t>
            </a:r>
            <a:endParaRPr lang="ja-JP" altLang="en-US">
              <a:latin typeface="Calibri" charset="0"/>
            </a:endParaRPr>
          </a:p>
        </p:txBody>
      </p:sp>
    </p:spTree>
    <p:extLst>
      <p:ext uri="{BB962C8B-B14F-4D97-AF65-F5344CB8AC3E}">
        <p14:creationId xmlns:p14="http://schemas.microsoft.com/office/powerpoint/2010/main" val="30408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30345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3500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noTextEdit="1"/>
          </p:cNvSpPr>
          <p:nvPr>
            <p:ph type="sldImg"/>
          </p:nvPr>
        </p:nvSpPr>
        <p:spPr>
          <a:ln/>
        </p:spPr>
      </p:sp>
      <p:sp>
        <p:nvSpPr>
          <p:cNvPr id="1024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71463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521595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294702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72695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ChangeArrowheads="1" noTextEdit="1"/>
          </p:cNvSpPr>
          <p:nvPr>
            <p:ph type="sldImg"/>
          </p:nvPr>
        </p:nvSpPr>
        <p:spPr>
          <a:ln/>
        </p:spPr>
      </p:sp>
      <p:sp>
        <p:nvSpPr>
          <p:cNvPr id="54275"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336465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86102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ja-JP">
                <a:latin typeface="Calibri" charset="0"/>
              </a:rPr>
              <a:t>Junko’s facility, the vehicle fit about 10 people.  Carry 20 people using 3 vans and 1 small car. They have paid driver, but caregivers also need to go. To decide the route is one of the hardest task. Lots of things to consider. It’s caregiver’s task.</a:t>
            </a:r>
            <a:endParaRPr lang="ja-JP" altLang="en-US">
              <a:latin typeface="Calibri" charset="0"/>
            </a:endParaRPr>
          </a:p>
        </p:txBody>
      </p:sp>
    </p:spTree>
    <p:extLst>
      <p:ext uri="{BB962C8B-B14F-4D97-AF65-F5344CB8AC3E}">
        <p14:creationId xmlns:p14="http://schemas.microsoft.com/office/powerpoint/2010/main" val="278722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233665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2145174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468703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ja-JP">
                <a:latin typeface="Calibri" charset="0"/>
              </a:rPr>
              <a:t>Overtime work includes paper work. Like, if residents attend the activity or not, take a bath or not… If the record is not accurate, the facility cannot get the money from the long-term care insurance system.</a:t>
            </a:r>
          </a:p>
          <a:p>
            <a:pPr eaLnBrk="1" hangingPunct="1"/>
            <a:r>
              <a:rPr lang="en-US" altLang="ja-JP">
                <a:latin typeface="Calibri" charset="0"/>
              </a:rPr>
              <a:t>Making a route map for picking up participants is really hard task. Usually head of caregiver is in charge of it. Usually work overtime to make plan for tomorrow.</a:t>
            </a:r>
          </a:p>
          <a:p>
            <a:pPr eaLnBrk="1" hangingPunct="1"/>
            <a:r>
              <a:rPr lang="en-US" altLang="ja-JP">
                <a:latin typeface="Calibri" charset="0"/>
              </a:rPr>
              <a:t>To take notes about participants to share the information with other staff. Ex) Do not wash her hair because she injured her head.</a:t>
            </a:r>
            <a:endParaRPr lang="ja-JP" altLang="en-US">
              <a:latin typeface="Calibri" charset="0"/>
            </a:endParaRPr>
          </a:p>
        </p:txBody>
      </p:sp>
    </p:spTree>
    <p:extLst>
      <p:ext uri="{BB962C8B-B14F-4D97-AF65-F5344CB8AC3E}">
        <p14:creationId xmlns:p14="http://schemas.microsoft.com/office/powerpoint/2010/main" val="110151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95774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801979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315634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ja-JP">
                <a:latin typeface="Calibri" charset="0"/>
              </a:rPr>
              <a:t>When Junko worked at rehab center, she changed 7 diapers in the afternoon and 30 at night. This task hurt her chest. Bathing use chest, too. </a:t>
            </a:r>
            <a:endParaRPr lang="ja-JP" altLang="en-US">
              <a:latin typeface="Calibri" charset="0"/>
            </a:endParaRPr>
          </a:p>
        </p:txBody>
      </p:sp>
    </p:spTree>
    <p:extLst>
      <p:ext uri="{BB962C8B-B14F-4D97-AF65-F5344CB8AC3E}">
        <p14:creationId xmlns:p14="http://schemas.microsoft.com/office/powerpoint/2010/main" val="635723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ja-JP">
                <a:latin typeface="Calibri" charset="0"/>
              </a:rPr>
              <a:t>I wrote incident reports like really tiny bruise. Almost fell, but didn’t, and softly landed the knee on the floor. Somebody left the hair pin, but didn’t know whose. After the bath, mistakenly took other’s socks on.</a:t>
            </a:r>
          </a:p>
          <a:p>
            <a:pPr eaLnBrk="1" hangingPunct="1"/>
            <a:r>
              <a:rPr lang="en-US" altLang="ja-JP">
                <a:latin typeface="Calibri" charset="0"/>
              </a:rPr>
              <a:t>Accidently caregivers finds an incident, someone has to write a report. No one want to. Often shifting blame on shoulders each other. That is one of the causes of making workers’ relationship worse.</a:t>
            </a:r>
            <a:endParaRPr lang="ja-JP" altLang="en-US">
              <a:latin typeface="Calibri" charset="0"/>
            </a:endParaRPr>
          </a:p>
        </p:txBody>
      </p:sp>
    </p:spTree>
    <p:extLst>
      <p:ext uri="{BB962C8B-B14F-4D97-AF65-F5344CB8AC3E}">
        <p14:creationId xmlns:p14="http://schemas.microsoft.com/office/powerpoint/2010/main" val="1369133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12589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42423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71988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64976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59651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189641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ja-JP" altLang="en-US">
              <a:latin typeface="Calibri" charset="0"/>
            </a:endParaRPr>
          </a:p>
        </p:txBody>
      </p:sp>
    </p:spTree>
    <p:extLst>
      <p:ext uri="{BB962C8B-B14F-4D97-AF65-F5344CB8AC3E}">
        <p14:creationId xmlns:p14="http://schemas.microsoft.com/office/powerpoint/2010/main" val="102520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490C43B9-615A-9545-82D4-9EE3724E7290}" type="datetimeFigureOut">
              <a:rPr lang="ja-JP" altLang="en-US"/>
              <a:pPr>
                <a:defRPr/>
              </a:pPr>
              <a:t>2015/6/25</a:t>
            </a:fld>
            <a:endParaRPr lang="ja-JP" altLang="en-US"/>
          </a:p>
        </p:txBody>
      </p:sp>
      <p:sp>
        <p:nvSpPr>
          <p:cNvPr id="16" name="Footer Placeholder 4"/>
          <p:cNvSpPr>
            <a:spLocks noGrp="1"/>
          </p:cNvSpPr>
          <p:nvPr>
            <p:ph type="ftr" sz="quarter" idx="11"/>
          </p:nvPr>
        </p:nvSpPr>
        <p:spPr/>
        <p:txBody>
          <a:bodyPr/>
          <a:lstStyle>
            <a:lvl1pPr>
              <a:defRPr/>
            </a:lvl1pPr>
          </a:lstStyle>
          <a:p>
            <a:pPr>
              <a:defRPr/>
            </a:pPr>
            <a:endParaRPr lang="en-US" altLang="ja-JP"/>
          </a:p>
        </p:txBody>
      </p:sp>
      <p:sp>
        <p:nvSpPr>
          <p:cNvPr id="17" name="Slide Number Placeholder 5"/>
          <p:cNvSpPr>
            <a:spLocks noGrp="1"/>
          </p:cNvSpPr>
          <p:nvPr>
            <p:ph type="sldNum" sz="quarter" idx="12"/>
          </p:nvPr>
        </p:nvSpPr>
        <p:spPr/>
        <p:txBody>
          <a:bodyPr/>
          <a:lstStyle>
            <a:lvl1pPr>
              <a:defRPr/>
            </a:lvl1pPr>
          </a:lstStyle>
          <a:p>
            <a:pPr>
              <a:defRPr/>
            </a:pPr>
            <a:fld id="{B6A5927B-6DB9-F84C-8997-D1838BB0EDC7}" type="slidenum">
              <a:rPr lang="en-US" altLang="ja-JP"/>
              <a:pPr>
                <a:defRPr/>
              </a:pPr>
              <a:t>‹#›</a:t>
            </a:fld>
            <a:endParaRPr lang="en-US" altLang="ja-JP"/>
          </a:p>
        </p:txBody>
      </p:sp>
    </p:spTree>
    <p:extLst>
      <p:ext uri="{BB962C8B-B14F-4D97-AF65-F5344CB8AC3E}">
        <p14:creationId xmlns:p14="http://schemas.microsoft.com/office/powerpoint/2010/main" val="112956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9F946E-A8BB-1346-9171-FDC3A01305EA}" type="datetimeFigureOut">
              <a:rPr lang="ja-JP" altLang="en-US"/>
              <a:pPr>
                <a:defRPr/>
              </a:pPr>
              <a:t>2015/6/25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8CFFD1BD-B847-FA4F-87C2-99C173277A8D}" type="slidenum">
              <a:rPr lang="en-US" altLang="ja-JP"/>
              <a:pPr>
                <a:defRPr/>
              </a:pPr>
              <a:t>‹#›</a:t>
            </a:fld>
            <a:endParaRPr lang="en-US" altLang="ja-JP"/>
          </a:p>
        </p:txBody>
      </p:sp>
    </p:spTree>
    <p:extLst>
      <p:ext uri="{BB962C8B-B14F-4D97-AF65-F5344CB8AC3E}">
        <p14:creationId xmlns:p14="http://schemas.microsoft.com/office/powerpoint/2010/main" val="60841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eaLnBrk="1" hangingPunct="1">
              <a:defRPr/>
            </a:pPr>
            <a:r>
              <a:rPr kumimoji="0" lang="en-US" altLang="ja-JP" sz="8000" smtClean="0">
                <a:solidFill>
                  <a:srgbClr val="C0E474"/>
                </a:solidFill>
                <a:latin typeface="Arial" panose="020B0604020202020204" pitchFamily="34" charset="0"/>
              </a:rPr>
              <a:t>“</a:t>
            </a:r>
          </a:p>
        </p:txBody>
      </p:sp>
      <p:sp>
        <p:nvSpPr>
          <p:cNvPr id="6" name="TextBox 21"/>
          <p:cNvSpPr txBox="1"/>
          <p:nvPr/>
        </p:nvSpPr>
        <p:spPr>
          <a:xfrm>
            <a:off x="8893175" y="2886075"/>
            <a:ext cx="609600" cy="585788"/>
          </a:xfrm>
          <a:prstGeom prst="rect">
            <a:avLst/>
          </a:prstGeom>
        </p:spPr>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eaLnBrk="1" hangingPunct="1">
              <a:defRPr/>
            </a:pPr>
            <a:r>
              <a:rPr kumimoji="0" lang="en-US" altLang="ja-JP" sz="8000" smtClean="0">
                <a:solidFill>
                  <a:srgbClr val="C0E474"/>
                </a:solidFill>
                <a:latin typeface="Arial" panose="020B0604020202020204" pitchFamily="34" charset="0"/>
              </a:rPr>
              <a:t>”</a:t>
            </a:r>
            <a:endParaRPr kumimoji="0" lang="en-US" altLang="ja-JP" smtClean="0">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386877E5-090A-1549-838D-434D134E4337}" type="datetimeFigureOut">
              <a:rPr lang="ja-JP" altLang="en-US"/>
              <a:pPr>
                <a:defRPr/>
              </a:pPr>
              <a:t>2015/6/25</a:t>
            </a:fld>
            <a:endParaRPr lang="ja-JP" altLang="en-US"/>
          </a:p>
        </p:txBody>
      </p:sp>
      <p:sp>
        <p:nvSpPr>
          <p:cNvPr id="8" name="Footer Placeholder 4"/>
          <p:cNvSpPr>
            <a:spLocks noGrp="1"/>
          </p:cNvSpPr>
          <p:nvPr>
            <p:ph type="ftr" sz="quarter" idx="15"/>
          </p:nvPr>
        </p:nvSpPr>
        <p:spPr/>
        <p:txBody>
          <a:bodyPr/>
          <a:lstStyle>
            <a:lvl1pPr>
              <a:defRPr/>
            </a:lvl1pPr>
          </a:lstStyle>
          <a:p>
            <a:pPr>
              <a:defRPr/>
            </a:pPr>
            <a:endParaRPr lang="en-US" altLang="ja-JP"/>
          </a:p>
        </p:txBody>
      </p:sp>
      <p:sp>
        <p:nvSpPr>
          <p:cNvPr id="9" name="Slide Number Placeholder 5"/>
          <p:cNvSpPr>
            <a:spLocks noGrp="1"/>
          </p:cNvSpPr>
          <p:nvPr>
            <p:ph type="sldNum" sz="quarter" idx="16"/>
          </p:nvPr>
        </p:nvSpPr>
        <p:spPr/>
        <p:txBody>
          <a:bodyPr/>
          <a:lstStyle>
            <a:lvl1pPr>
              <a:defRPr/>
            </a:lvl1pPr>
          </a:lstStyle>
          <a:p>
            <a:pPr>
              <a:defRPr/>
            </a:pPr>
            <a:fld id="{C609361F-A818-E54C-9D96-3D026155CB22}" type="slidenum">
              <a:rPr lang="en-US" altLang="ja-JP"/>
              <a:pPr>
                <a:defRPr/>
              </a:pPr>
              <a:t>‹#›</a:t>
            </a:fld>
            <a:endParaRPr lang="en-US" altLang="ja-JP"/>
          </a:p>
        </p:txBody>
      </p:sp>
    </p:spTree>
    <p:extLst>
      <p:ext uri="{BB962C8B-B14F-4D97-AF65-F5344CB8AC3E}">
        <p14:creationId xmlns:p14="http://schemas.microsoft.com/office/powerpoint/2010/main" val="1848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7F747B-CF68-F94F-AC25-E2C67DCB4F47}" type="datetimeFigureOut">
              <a:rPr lang="ja-JP" altLang="en-US"/>
              <a:pPr>
                <a:defRPr/>
              </a:pPr>
              <a:t>2015/6/25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92C6A2CA-1A3E-D14A-906D-996D2E4845CF}" type="slidenum">
              <a:rPr lang="en-US" altLang="ja-JP"/>
              <a:pPr>
                <a:defRPr/>
              </a:pPr>
              <a:t>‹#›</a:t>
            </a:fld>
            <a:endParaRPr lang="en-US" altLang="ja-JP"/>
          </a:p>
        </p:txBody>
      </p:sp>
    </p:spTree>
    <p:extLst>
      <p:ext uri="{BB962C8B-B14F-4D97-AF65-F5344CB8AC3E}">
        <p14:creationId xmlns:p14="http://schemas.microsoft.com/office/powerpoint/2010/main" val="75689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eaLnBrk="1" hangingPunct="1">
              <a:defRPr/>
            </a:pPr>
            <a:r>
              <a:rPr kumimoji="0" lang="en-US" altLang="ja-JP" sz="8000" smtClean="0">
                <a:solidFill>
                  <a:srgbClr val="C0E474"/>
                </a:solidFill>
                <a:latin typeface="Arial" panose="020B0604020202020204" pitchFamily="34" charset="0"/>
              </a:rPr>
              <a:t>“</a:t>
            </a:r>
          </a:p>
        </p:txBody>
      </p:sp>
      <p:sp>
        <p:nvSpPr>
          <p:cNvPr id="6" name="TextBox 24"/>
          <p:cNvSpPr txBox="1"/>
          <p:nvPr/>
        </p:nvSpPr>
        <p:spPr>
          <a:xfrm>
            <a:off x="8893175" y="2886075"/>
            <a:ext cx="609600" cy="585788"/>
          </a:xfrm>
          <a:prstGeom prst="rect">
            <a:avLst/>
          </a:prstGeom>
        </p:spPr>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eaLnBrk="1" hangingPunct="1">
              <a:defRPr/>
            </a:pPr>
            <a:r>
              <a:rPr kumimoji="0" lang="en-US" altLang="ja-JP" sz="8000" smtClean="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71D6E900-D92F-BC4E-B32A-C6249BE584CE}" type="datetimeFigureOut">
              <a:rPr lang="ja-JP" altLang="en-US"/>
              <a:pPr>
                <a:defRPr/>
              </a:pPr>
              <a:t>2015/6/25</a:t>
            </a:fld>
            <a:endParaRPr lang="ja-JP" altLang="en-US"/>
          </a:p>
        </p:txBody>
      </p:sp>
      <p:sp>
        <p:nvSpPr>
          <p:cNvPr id="8" name="Footer Placeholder 4"/>
          <p:cNvSpPr>
            <a:spLocks noGrp="1"/>
          </p:cNvSpPr>
          <p:nvPr>
            <p:ph type="ftr" sz="quarter" idx="15"/>
          </p:nvPr>
        </p:nvSpPr>
        <p:spPr/>
        <p:txBody>
          <a:bodyPr/>
          <a:lstStyle>
            <a:lvl1pPr>
              <a:defRPr/>
            </a:lvl1pPr>
          </a:lstStyle>
          <a:p>
            <a:pPr>
              <a:defRPr/>
            </a:pPr>
            <a:endParaRPr lang="en-US" altLang="ja-JP"/>
          </a:p>
        </p:txBody>
      </p:sp>
      <p:sp>
        <p:nvSpPr>
          <p:cNvPr id="9" name="Slide Number Placeholder 5"/>
          <p:cNvSpPr>
            <a:spLocks noGrp="1"/>
          </p:cNvSpPr>
          <p:nvPr>
            <p:ph type="sldNum" sz="quarter" idx="16"/>
          </p:nvPr>
        </p:nvSpPr>
        <p:spPr/>
        <p:txBody>
          <a:bodyPr/>
          <a:lstStyle>
            <a:lvl1pPr>
              <a:defRPr/>
            </a:lvl1pPr>
          </a:lstStyle>
          <a:p>
            <a:pPr>
              <a:defRPr/>
            </a:pPr>
            <a:fld id="{952767CD-A3A5-7449-ACE8-D41AC420A6A4}" type="slidenum">
              <a:rPr lang="en-US" altLang="ja-JP"/>
              <a:pPr>
                <a:defRPr/>
              </a:pPr>
              <a:t>‹#›</a:t>
            </a:fld>
            <a:endParaRPr lang="en-US" altLang="ja-JP"/>
          </a:p>
        </p:txBody>
      </p:sp>
    </p:spTree>
    <p:extLst>
      <p:ext uri="{BB962C8B-B14F-4D97-AF65-F5344CB8AC3E}">
        <p14:creationId xmlns:p14="http://schemas.microsoft.com/office/powerpoint/2010/main" val="412776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4F962C2D-92BC-EF40-9D89-16A15751CED4}" type="datetimeFigureOut">
              <a:rPr lang="ja-JP" altLang="en-US"/>
              <a:pPr>
                <a:defRPr/>
              </a:pPr>
              <a:t>2015/6/25</a:t>
            </a:fld>
            <a:endParaRPr lang="ja-JP" altLang="en-US"/>
          </a:p>
        </p:txBody>
      </p:sp>
      <p:sp>
        <p:nvSpPr>
          <p:cNvPr id="6" name="Footer Placeholder 4"/>
          <p:cNvSpPr>
            <a:spLocks noGrp="1"/>
          </p:cNvSpPr>
          <p:nvPr>
            <p:ph type="ftr" sz="quarter" idx="15"/>
          </p:nvPr>
        </p:nvSpPr>
        <p:spPr/>
        <p:txBody>
          <a:bodyPr/>
          <a:lstStyle>
            <a:lvl1pPr>
              <a:defRPr/>
            </a:lvl1pPr>
          </a:lstStyle>
          <a:p>
            <a:pPr>
              <a:defRPr/>
            </a:pPr>
            <a:endParaRPr lang="en-US" altLang="ja-JP"/>
          </a:p>
        </p:txBody>
      </p:sp>
      <p:sp>
        <p:nvSpPr>
          <p:cNvPr id="7" name="Slide Number Placeholder 5"/>
          <p:cNvSpPr>
            <a:spLocks noGrp="1"/>
          </p:cNvSpPr>
          <p:nvPr>
            <p:ph type="sldNum" sz="quarter" idx="16"/>
          </p:nvPr>
        </p:nvSpPr>
        <p:spPr/>
        <p:txBody>
          <a:bodyPr/>
          <a:lstStyle>
            <a:lvl1pPr>
              <a:defRPr/>
            </a:lvl1pPr>
          </a:lstStyle>
          <a:p>
            <a:pPr>
              <a:defRPr/>
            </a:pPr>
            <a:fld id="{EA5808CF-12D6-894C-AB97-74B2E9242AE6}" type="slidenum">
              <a:rPr lang="en-US" altLang="ja-JP"/>
              <a:pPr>
                <a:defRPr/>
              </a:pPr>
              <a:t>‹#›</a:t>
            </a:fld>
            <a:endParaRPr lang="en-US" altLang="ja-JP"/>
          </a:p>
        </p:txBody>
      </p:sp>
    </p:spTree>
    <p:extLst>
      <p:ext uri="{BB962C8B-B14F-4D97-AF65-F5344CB8AC3E}">
        <p14:creationId xmlns:p14="http://schemas.microsoft.com/office/powerpoint/2010/main" val="1734575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F156A58-61D0-AF41-9D05-76603BC27AF5}" type="datetimeFigureOut">
              <a:rPr lang="ja-JP" altLang="en-US"/>
              <a:pPr>
                <a:defRPr/>
              </a:pPr>
              <a:t>2015/6/25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3A80EFB9-D11E-714F-9B60-3EE28472714A}" type="slidenum">
              <a:rPr lang="en-US" altLang="ja-JP"/>
              <a:pPr>
                <a:defRPr/>
              </a:pPr>
              <a:t>‹#›</a:t>
            </a:fld>
            <a:endParaRPr lang="en-US" altLang="ja-JP"/>
          </a:p>
        </p:txBody>
      </p:sp>
    </p:spTree>
    <p:extLst>
      <p:ext uri="{BB962C8B-B14F-4D97-AF65-F5344CB8AC3E}">
        <p14:creationId xmlns:p14="http://schemas.microsoft.com/office/powerpoint/2010/main" val="197359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30418E-502F-D849-9D09-E93A1F029074}" type="datetimeFigureOut">
              <a:rPr lang="ja-JP" altLang="en-US"/>
              <a:pPr>
                <a:defRPr/>
              </a:pPr>
              <a:t>2015/6/25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389A15FE-8455-6047-909C-E8D34DE29D6F}" type="slidenum">
              <a:rPr lang="en-US" altLang="ja-JP"/>
              <a:pPr>
                <a:defRPr/>
              </a:pPr>
              <a:t>‹#›</a:t>
            </a:fld>
            <a:endParaRPr lang="en-US" altLang="ja-JP"/>
          </a:p>
        </p:txBody>
      </p:sp>
    </p:spTree>
    <p:extLst>
      <p:ext uri="{BB962C8B-B14F-4D97-AF65-F5344CB8AC3E}">
        <p14:creationId xmlns:p14="http://schemas.microsoft.com/office/powerpoint/2010/main" val="14979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3DB9A8-5C29-2344-8E0A-795C39E7E3A4}" type="datetimeFigureOut">
              <a:rPr lang="ja-JP" altLang="en-US"/>
              <a:pPr>
                <a:defRPr/>
              </a:pPr>
              <a:t>2015/6/25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9A87DA0F-4E42-2941-896F-6BA5ABCB7745}" type="slidenum">
              <a:rPr lang="en-US" altLang="ja-JP"/>
              <a:pPr>
                <a:defRPr/>
              </a:pPr>
              <a:t>‹#›</a:t>
            </a:fld>
            <a:endParaRPr lang="en-US" altLang="ja-JP"/>
          </a:p>
        </p:txBody>
      </p:sp>
    </p:spTree>
    <p:extLst>
      <p:ext uri="{BB962C8B-B14F-4D97-AF65-F5344CB8AC3E}">
        <p14:creationId xmlns:p14="http://schemas.microsoft.com/office/powerpoint/2010/main" val="203866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768E5ED-F8E7-5A46-8F18-E7198A96831C}" type="datetimeFigureOut">
              <a:rPr lang="ja-JP" altLang="en-US"/>
              <a:pPr>
                <a:defRPr/>
              </a:pPr>
              <a:t>2015/6/25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4DBBA2DD-078B-1E4C-857E-552447F729B1}" type="slidenum">
              <a:rPr lang="en-US" altLang="ja-JP"/>
              <a:pPr>
                <a:defRPr/>
              </a:pPr>
              <a:t>‹#›</a:t>
            </a:fld>
            <a:endParaRPr lang="en-US" altLang="ja-JP"/>
          </a:p>
        </p:txBody>
      </p:sp>
    </p:spTree>
    <p:extLst>
      <p:ext uri="{BB962C8B-B14F-4D97-AF65-F5344CB8AC3E}">
        <p14:creationId xmlns:p14="http://schemas.microsoft.com/office/powerpoint/2010/main" val="105996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2C9768-360B-B741-AB39-F4BA87B171BB}" type="datetimeFigureOut">
              <a:rPr lang="ja-JP" altLang="en-US"/>
              <a:pPr>
                <a:defRPr/>
              </a:pPr>
              <a:t>2015/6/25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E6E5F117-63F3-0046-AFA9-26177F8C32DE}" type="slidenum">
              <a:rPr lang="en-US" altLang="ja-JP"/>
              <a:pPr>
                <a:defRPr/>
              </a:pPr>
              <a:t>‹#›</a:t>
            </a:fld>
            <a:endParaRPr lang="en-US" altLang="ja-JP"/>
          </a:p>
        </p:txBody>
      </p:sp>
    </p:spTree>
    <p:extLst>
      <p:ext uri="{BB962C8B-B14F-4D97-AF65-F5344CB8AC3E}">
        <p14:creationId xmlns:p14="http://schemas.microsoft.com/office/powerpoint/2010/main" val="208901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E5CF5A4-A28B-314F-9CF7-79E1538C8208}" type="datetimeFigureOut">
              <a:rPr lang="ja-JP" altLang="en-US"/>
              <a:pPr>
                <a:defRPr/>
              </a:pPr>
              <a:t>2015/6/25</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C7B07460-2D5D-6B40-9734-920B8B4B87F5}" type="slidenum">
              <a:rPr lang="en-US" altLang="ja-JP"/>
              <a:pPr>
                <a:defRPr/>
              </a:pPr>
              <a:t>‹#›</a:t>
            </a:fld>
            <a:endParaRPr lang="en-US" altLang="ja-JP"/>
          </a:p>
        </p:txBody>
      </p:sp>
    </p:spTree>
    <p:extLst>
      <p:ext uri="{BB962C8B-B14F-4D97-AF65-F5344CB8AC3E}">
        <p14:creationId xmlns:p14="http://schemas.microsoft.com/office/powerpoint/2010/main" val="62817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49D06C5-77C5-B344-9ED8-A992F0165242}" type="datetimeFigureOut">
              <a:rPr lang="ja-JP" altLang="en-US"/>
              <a:pPr>
                <a:defRPr/>
              </a:pPr>
              <a:t>2015/6/25</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C39C6A42-234D-2D40-9989-F8544A6AE6B5}" type="slidenum">
              <a:rPr lang="en-US" altLang="ja-JP"/>
              <a:pPr>
                <a:defRPr/>
              </a:pPr>
              <a:t>‹#›</a:t>
            </a:fld>
            <a:endParaRPr lang="en-US" altLang="ja-JP"/>
          </a:p>
        </p:txBody>
      </p:sp>
    </p:spTree>
    <p:extLst>
      <p:ext uri="{BB962C8B-B14F-4D97-AF65-F5344CB8AC3E}">
        <p14:creationId xmlns:p14="http://schemas.microsoft.com/office/powerpoint/2010/main" val="165647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3B35037-AF8A-5D4E-AAF2-486894E69A06}" type="datetimeFigureOut">
              <a:rPr lang="ja-JP" altLang="en-US"/>
              <a:pPr>
                <a:defRPr/>
              </a:pPr>
              <a:t>2015/6/25</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44E3A032-7901-A044-AE78-01978B2F463B}" type="slidenum">
              <a:rPr lang="en-US" altLang="ja-JP"/>
              <a:pPr>
                <a:defRPr/>
              </a:pPr>
              <a:t>‹#›</a:t>
            </a:fld>
            <a:endParaRPr lang="en-US" altLang="ja-JP"/>
          </a:p>
        </p:txBody>
      </p:sp>
    </p:spTree>
    <p:extLst>
      <p:ext uri="{BB962C8B-B14F-4D97-AF65-F5344CB8AC3E}">
        <p14:creationId xmlns:p14="http://schemas.microsoft.com/office/powerpoint/2010/main" val="113117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257CE1-D036-224E-B30E-51529A297B2B}" type="datetimeFigureOut">
              <a:rPr lang="ja-JP" altLang="en-US"/>
              <a:pPr>
                <a:defRPr/>
              </a:pPr>
              <a:t>2015/6/25</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p:txBody>
          <a:bodyPr/>
          <a:lstStyle>
            <a:lvl1pPr>
              <a:defRPr/>
            </a:lvl1pPr>
          </a:lstStyle>
          <a:p>
            <a:pPr>
              <a:defRPr/>
            </a:pPr>
            <a:fld id="{FC363644-9A94-C640-BC95-D06C84079011}" type="slidenum">
              <a:rPr lang="en-US" altLang="ja-JP"/>
              <a:pPr>
                <a:defRPr/>
              </a:pPr>
              <a:t>‹#›</a:t>
            </a:fld>
            <a:endParaRPr lang="en-US" altLang="ja-JP"/>
          </a:p>
        </p:txBody>
      </p:sp>
    </p:spTree>
    <p:extLst>
      <p:ext uri="{BB962C8B-B14F-4D97-AF65-F5344CB8AC3E}">
        <p14:creationId xmlns:p14="http://schemas.microsoft.com/office/powerpoint/2010/main" val="16533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D262B-61B0-C54E-A52E-D03D623BF31B}" type="datetimeFigureOut">
              <a:rPr lang="ja-JP" altLang="en-US"/>
              <a:pPr>
                <a:defRPr/>
              </a:pPr>
              <a:t>2015/6/25</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150CEFCB-D790-1148-B814-516F835487BB}" type="slidenum">
              <a:rPr lang="en-US" altLang="ja-JP"/>
              <a:pPr>
                <a:defRPr/>
              </a:pPr>
              <a:t>‹#›</a:t>
            </a:fld>
            <a:endParaRPr lang="en-US" altLang="ja-JP"/>
          </a:p>
        </p:txBody>
      </p:sp>
    </p:spTree>
    <p:extLst>
      <p:ext uri="{BB962C8B-B14F-4D97-AF65-F5344CB8AC3E}">
        <p14:creationId xmlns:p14="http://schemas.microsoft.com/office/powerpoint/2010/main" val="8594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87E3F7-AFB3-CA48-8AB5-E779F5985A00}" type="datetimeFigureOut">
              <a:rPr lang="ja-JP" altLang="en-US"/>
              <a:pPr>
                <a:defRPr/>
              </a:pPr>
              <a:t>2015/6/25</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6D58369D-12DD-ED4A-8FE0-253BAFDD544E}" type="slidenum">
              <a:rPr lang="en-US" altLang="ja-JP"/>
              <a:pPr>
                <a:defRPr/>
              </a:pPr>
              <a:t>‹#›</a:t>
            </a:fld>
            <a:endParaRPr lang="en-US" altLang="ja-JP"/>
          </a:p>
        </p:txBody>
      </p:sp>
    </p:spTree>
    <p:extLst>
      <p:ext uri="{BB962C8B-B14F-4D97-AF65-F5344CB8AC3E}">
        <p14:creationId xmlns:p14="http://schemas.microsoft.com/office/powerpoint/2010/main" val="1914544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900">
                <a:solidFill>
                  <a:srgbClr val="898989"/>
                </a:solidFill>
                <a:latin typeface="Trebuchet MS" panose="020B0603020202020204" pitchFamily="34" charset="0"/>
                <a:ea typeface="ＭＳ Ｐゴシック" panose="020B0600070205080204" pitchFamily="34" charset="-128"/>
              </a:defRPr>
            </a:lvl1pPr>
          </a:lstStyle>
          <a:p>
            <a:pPr>
              <a:defRPr/>
            </a:pPr>
            <a:fld id="{B7F2D55D-6236-3C47-B6A5-7CCF70F78508}" type="datetimeFigureOut">
              <a:rPr lang="ja-JP" altLang="en-US"/>
              <a:pPr>
                <a:defRPr/>
              </a:pPr>
              <a:t>2015/6/25</a:t>
            </a:fld>
            <a:endParaRPr lang="ja-JP" alt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900">
                <a:solidFill>
                  <a:srgbClr val="898989"/>
                </a:solidFill>
                <a:latin typeface="Trebuchet MS" panose="020B0603020202020204" pitchFamily="34" charset="0"/>
                <a:ea typeface="ＭＳ Ｐゴシック" panose="020B0600070205080204" pitchFamily="34" charset="-128"/>
              </a:defRPr>
            </a:lvl1pPr>
          </a:lstStyle>
          <a:p>
            <a:pPr>
              <a:defRPr/>
            </a:pPr>
            <a:endParaRPr lang="en-US" altLang="ja-JP"/>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900">
                <a:solidFill>
                  <a:schemeClr val="accent1"/>
                </a:solidFill>
                <a:latin typeface="Trebuchet MS" panose="020B0603020202020204" pitchFamily="34" charset="0"/>
                <a:ea typeface="ＭＳ Ｐゴシック" panose="020B0600070205080204" pitchFamily="34" charset="-128"/>
              </a:defRPr>
            </a:lvl1pPr>
          </a:lstStyle>
          <a:p>
            <a:pPr>
              <a:defRPr/>
            </a:pPr>
            <a:fld id="{F6EFA162-6094-A64D-BBF0-592707D077D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66"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7" r:id="rId11"/>
    <p:sldLayoutId id="2147483761" r:id="rId12"/>
    <p:sldLayoutId id="2147483768" r:id="rId13"/>
    <p:sldLayoutId id="2147483762" r:id="rId14"/>
    <p:sldLayoutId id="2147483763" r:id="rId15"/>
    <p:sldLayoutId id="2147483764" r:id="rId16"/>
    <p:sldLayoutId id="2147483765"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4.jpeg"/><Relationship Id="rId8" Type="http://schemas.openxmlformats.org/officeDocument/2006/relationships/image" Target="../media/image65.jpeg"/><Relationship Id="rId9"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69.jpeg"/><Relationship Id="rId6" Type="http://schemas.openxmlformats.org/officeDocument/2006/relationships/image" Target="../media/image70.jpeg"/><Relationship Id="rId7" Type="http://schemas.openxmlformats.org/officeDocument/2006/relationships/image" Target="../media/image71.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7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3.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35.jpeg"/><Relationship Id="rId5"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000125" y="123825"/>
            <a:ext cx="7767638" cy="1109663"/>
          </a:xfrm>
        </p:spPr>
        <p:txBody>
          <a:bodyPr/>
          <a:lstStyle/>
          <a:p>
            <a:pPr eaLnBrk="1" hangingPunct="1"/>
            <a:r>
              <a:rPr lang="en-US" altLang="ja-JP" sz="2800">
                <a:ea typeface="ＭＳ Ｐゴシック" charset="-128"/>
              </a:rPr>
              <a:t>A New Book Plan “The World Caregiving” and Introduction of Japan’s Caregiving Issues</a:t>
            </a:r>
          </a:p>
        </p:txBody>
      </p:sp>
      <p:sp>
        <p:nvSpPr>
          <p:cNvPr id="3" name="Subtitle 2"/>
          <p:cNvSpPr>
            <a:spLocks noGrp="1"/>
          </p:cNvSpPr>
          <p:nvPr>
            <p:ph type="subTitle" idx="1"/>
          </p:nvPr>
        </p:nvSpPr>
        <p:spPr>
          <a:xfrm>
            <a:off x="1000125" y="5224463"/>
            <a:ext cx="7767638" cy="1096962"/>
          </a:xfrm>
        </p:spPr>
        <p:txBody>
          <a:bodyPr rtlCol="0">
            <a:normAutofit/>
          </a:bodyPr>
          <a:lstStyle/>
          <a:p>
            <a:pPr eaLnBrk="1" fontAlgn="auto" hangingPunct="1">
              <a:spcAft>
                <a:spcPts val="0"/>
              </a:spcAft>
              <a:defRPr/>
            </a:pPr>
            <a:r>
              <a:rPr lang="en-US" dirty="0" smtClean="0"/>
              <a:t>Original presentation made by Junko </a:t>
            </a:r>
            <a:r>
              <a:rPr lang="en-US" dirty="0" err="1" smtClean="0"/>
              <a:t>Owatari</a:t>
            </a:r>
            <a:endParaRPr lang="en-US" dirty="0" smtClean="0"/>
          </a:p>
          <a:p>
            <a:pPr eaLnBrk="1" fontAlgn="auto" hangingPunct="1">
              <a:spcAft>
                <a:spcPts val="0"/>
              </a:spcAft>
              <a:defRPr/>
            </a:pPr>
            <a:r>
              <a:rPr lang="en-US" dirty="0" smtClean="0"/>
              <a:t>Edited by Masaki Fujimoto</a:t>
            </a:r>
            <a:endParaRPr lang="en-US" dirty="0"/>
          </a:p>
        </p:txBody>
      </p:sp>
      <p:pic>
        <p:nvPicPr>
          <p:cNvPr id="7172"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1233488"/>
            <a:ext cx="271462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5376863" y="3128963"/>
            <a:ext cx="360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200">
                <a:solidFill>
                  <a:schemeClr val="tx1"/>
                </a:solidFill>
              </a:rPr>
              <a:t>Photo : Junko, Leia, Masaki at memory care home</a:t>
            </a:r>
          </a:p>
          <a:p>
            <a:pPr eaLnBrk="1" hangingPunct="1">
              <a:spcBef>
                <a:spcPct val="0"/>
              </a:spcBef>
              <a:buClrTx/>
              <a:buSzTx/>
              <a:buFontTx/>
              <a:buNone/>
            </a:pPr>
            <a:r>
              <a:rPr kumimoji="0" lang="en-US" altLang="ja-JP" sz="1200">
                <a:solidFill>
                  <a:schemeClr val="tx1"/>
                </a:solidFill>
              </a:rPr>
              <a:t>	in Beaverton, 2014.12</a:t>
            </a:r>
          </a:p>
        </p:txBody>
      </p:sp>
      <p:sp>
        <p:nvSpPr>
          <p:cNvPr id="7174" name="テキスト ボックス 1"/>
          <p:cNvSpPr txBox="1">
            <a:spLocks noChangeArrowheads="1"/>
          </p:cNvSpPr>
          <p:nvPr/>
        </p:nvSpPr>
        <p:spPr bwMode="auto">
          <a:xfrm>
            <a:off x="5453063" y="1679575"/>
            <a:ext cx="3492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世界の介護と</a:t>
            </a:r>
            <a:endParaRPr lang="en-US" altLang="ja-JP" sz="2400" b="1">
              <a:solidFill>
                <a:srgbClr val="FF0000"/>
              </a:solidFill>
              <a:latin typeface="Arial" charset="0"/>
            </a:endParaRPr>
          </a:p>
          <a:p>
            <a:pPr>
              <a:spcBef>
                <a:spcPct val="0"/>
              </a:spcBef>
              <a:buClrTx/>
              <a:buSzTx/>
              <a:buFontTx/>
              <a:buNone/>
            </a:pPr>
            <a:r>
              <a:rPr lang="ja-JP" altLang="en-US" sz="2400" b="1">
                <a:solidFill>
                  <a:srgbClr val="FF0000"/>
                </a:solidFill>
                <a:latin typeface="Arial" charset="0"/>
              </a:rPr>
              <a:t>日本の介護事情について</a:t>
            </a:r>
          </a:p>
        </p:txBody>
      </p:sp>
      <p:sp>
        <p:nvSpPr>
          <p:cNvPr id="7175" name="テキスト ボックス 3"/>
          <p:cNvSpPr txBox="1">
            <a:spLocks noChangeArrowheads="1"/>
          </p:cNvSpPr>
          <p:nvPr/>
        </p:nvSpPr>
        <p:spPr bwMode="auto">
          <a:xfrm>
            <a:off x="5522913" y="3925888"/>
            <a:ext cx="31781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b="1">
                <a:solidFill>
                  <a:srgbClr val="FF0000"/>
                </a:solidFill>
                <a:latin typeface="Arial" charset="0"/>
              </a:rPr>
              <a:t>ポートランドコミュニティカレッジ</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老年学</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尾渡　順子</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藤本大規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6613" y="314325"/>
            <a:ext cx="8596312" cy="682625"/>
          </a:xfrm>
        </p:spPr>
        <p:txBody>
          <a:bodyPr/>
          <a:lstStyle/>
          <a:p>
            <a:pPr eaLnBrk="1" hangingPunct="1"/>
            <a:r>
              <a:rPr lang="en-US" altLang="ja-JP" sz="2400">
                <a:ea typeface="ＭＳ Ｐゴシック" charset="-128"/>
              </a:rPr>
              <a:t>Japan has the greatest population aging in the World</a:t>
            </a:r>
          </a:p>
        </p:txBody>
      </p:sp>
      <p:pic>
        <p:nvPicPr>
          <p:cNvPr id="24579"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5088" y="1512888"/>
            <a:ext cx="6429375" cy="4986337"/>
          </a:xfrm>
        </p:spPr>
      </p:pic>
      <p:sp>
        <p:nvSpPr>
          <p:cNvPr id="24580" name="TextBox 5"/>
          <p:cNvSpPr txBox="1">
            <a:spLocks noChangeArrowheads="1"/>
          </p:cNvSpPr>
          <p:nvPr/>
        </p:nvSpPr>
        <p:spPr bwMode="auto">
          <a:xfrm>
            <a:off x="6697663" y="2012950"/>
            <a:ext cx="7937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Japan</a:t>
            </a:r>
          </a:p>
        </p:txBody>
      </p:sp>
      <p:sp>
        <p:nvSpPr>
          <p:cNvPr id="24581" name="TextBox 6"/>
          <p:cNvSpPr txBox="1">
            <a:spLocks noChangeArrowheads="1"/>
          </p:cNvSpPr>
          <p:nvPr/>
        </p:nvSpPr>
        <p:spPr bwMode="auto">
          <a:xfrm>
            <a:off x="6842125" y="2970213"/>
            <a:ext cx="1298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Germany</a:t>
            </a:r>
          </a:p>
        </p:txBody>
      </p:sp>
      <p:sp>
        <p:nvSpPr>
          <p:cNvPr id="24582" name="TextBox 7"/>
          <p:cNvSpPr txBox="1">
            <a:spLocks noChangeArrowheads="1"/>
          </p:cNvSpPr>
          <p:nvPr/>
        </p:nvSpPr>
        <p:spPr bwMode="auto">
          <a:xfrm>
            <a:off x="2903538" y="3673475"/>
            <a:ext cx="1828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endParaRPr kumimoji="0" lang="en-US" altLang="ja-JP">
              <a:solidFill>
                <a:schemeClr val="tx1"/>
              </a:solidFill>
            </a:endParaRPr>
          </a:p>
        </p:txBody>
      </p:sp>
      <p:sp>
        <p:nvSpPr>
          <p:cNvPr id="24583" name="TextBox 8"/>
          <p:cNvSpPr txBox="1">
            <a:spLocks noChangeArrowheads="1"/>
          </p:cNvSpPr>
          <p:nvPr/>
        </p:nvSpPr>
        <p:spPr bwMode="auto">
          <a:xfrm>
            <a:off x="6842125" y="3856038"/>
            <a:ext cx="1298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USA</a:t>
            </a:r>
          </a:p>
        </p:txBody>
      </p:sp>
      <p:sp>
        <p:nvSpPr>
          <p:cNvPr id="24584" name="TextBox 9"/>
          <p:cNvSpPr txBox="1">
            <a:spLocks noChangeArrowheads="1"/>
          </p:cNvSpPr>
          <p:nvPr/>
        </p:nvSpPr>
        <p:spPr bwMode="auto">
          <a:xfrm>
            <a:off x="7604125" y="3340100"/>
            <a:ext cx="18288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Sweden</a:t>
            </a:r>
          </a:p>
        </p:txBody>
      </p:sp>
      <p:sp>
        <p:nvSpPr>
          <p:cNvPr id="24585" name="テキスト ボックス 1"/>
          <p:cNvSpPr txBox="1">
            <a:spLocks noChangeArrowheads="1"/>
          </p:cNvSpPr>
          <p:nvPr/>
        </p:nvSpPr>
        <p:spPr bwMode="auto">
          <a:xfrm>
            <a:off x="2035175" y="935038"/>
            <a:ext cx="6199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3200">
                <a:solidFill>
                  <a:srgbClr val="FF0000"/>
                </a:solidFill>
                <a:latin typeface="Arial" charset="0"/>
              </a:rPr>
              <a:t>日本は世界でも高齢化率はトップ１</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582613"/>
            <a:ext cx="8596312" cy="646112"/>
          </a:xfrm>
        </p:spPr>
        <p:txBody>
          <a:bodyPr rtlCol="0">
            <a:normAutofit fontScale="90000"/>
          </a:bodyPr>
          <a:lstStyle/>
          <a:p>
            <a:pPr eaLnBrk="1" fontAlgn="auto" hangingPunct="1">
              <a:spcAft>
                <a:spcPts val="0"/>
              </a:spcAft>
              <a:defRPr/>
            </a:pPr>
            <a:r>
              <a:rPr lang="en-US" dirty="0" smtClean="0"/>
              <a:t>Care Insurance Cost </a:t>
            </a:r>
            <a:r>
              <a:rPr lang="en-US" dirty="0" smtClean="0">
                <a:solidFill>
                  <a:srgbClr val="FF0000"/>
                </a:solidFill>
              </a:rPr>
              <a:t>Doubled</a:t>
            </a:r>
            <a:r>
              <a:rPr lang="en-US" dirty="0" smtClean="0"/>
              <a:t> only in 5 years</a:t>
            </a:r>
            <a:endParaRPr lang="en-US" dirty="0"/>
          </a:p>
        </p:txBody>
      </p:sp>
      <p:pic>
        <p:nvPicPr>
          <p:cNvPr id="26627" name="図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52475" y="1930400"/>
            <a:ext cx="3319463" cy="1889125"/>
          </a:xfrm>
        </p:spPr>
      </p:pic>
      <p:pic>
        <p:nvPicPr>
          <p:cNvPr id="26628"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1508125"/>
            <a:ext cx="49784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4789488"/>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テキスト ボックス 7"/>
          <p:cNvSpPr txBox="1">
            <a:spLocks noChangeArrowheads="1"/>
          </p:cNvSpPr>
          <p:nvPr/>
        </p:nvSpPr>
        <p:spPr bwMode="auto">
          <a:xfrm>
            <a:off x="1293813" y="4081463"/>
            <a:ext cx="213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4000" b="1">
                <a:solidFill>
                  <a:schemeClr val="tx1"/>
                </a:solidFill>
                <a:ea typeface="メイリオ" charset="-128"/>
              </a:rPr>
              <a:t>OMG!!!!!</a:t>
            </a:r>
            <a:endParaRPr lang="ja-JP" altLang="en-US" sz="4000" b="1">
              <a:solidFill>
                <a:schemeClr val="tx1"/>
              </a:solidFill>
              <a:ea typeface="メイリオ" charset="-128"/>
            </a:endParaRPr>
          </a:p>
        </p:txBody>
      </p:sp>
      <p:sp>
        <p:nvSpPr>
          <p:cNvPr id="26631" name="TextBox 7"/>
          <p:cNvSpPr txBox="1">
            <a:spLocks noChangeArrowheads="1"/>
          </p:cNvSpPr>
          <p:nvPr/>
        </p:nvSpPr>
        <p:spPr bwMode="auto">
          <a:xfrm>
            <a:off x="738188" y="1317625"/>
            <a:ext cx="3251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Fewer young generation must</a:t>
            </a:r>
          </a:p>
          <a:p>
            <a:pPr eaLnBrk="1" hangingPunct="1">
              <a:spcBef>
                <a:spcPct val="0"/>
              </a:spcBef>
              <a:buClrTx/>
              <a:buSzTx/>
              <a:buFontTx/>
              <a:buNone/>
            </a:pPr>
            <a:r>
              <a:rPr kumimoji="0" lang="en-US" altLang="ja-JP">
                <a:solidFill>
                  <a:schemeClr val="tx1"/>
                </a:solidFill>
              </a:rPr>
              <a:t>support more elders’ life</a:t>
            </a:r>
          </a:p>
        </p:txBody>
      </p:sp>
      <p:sp>
        <p:nvSpPr>
          <p:cNvPr id="26632" name="TextBox 8"/>
          <p:cNvSpPr txBox="1">
            <a:spLocks noChangeArrowheads="1"/>
          </p:cNvSpPr>
          <p:nvPr/>
        </p:nvSpPr>
        <p:spPr bwMode="auto">
          <a:xfrm>
            <a:off x="9018588" y="5635625"/>
            <a:ext cx="1447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x $10 billion</a:t>
            </a:r>
          </a:p>
        </p:txBody>
      </p:sp>
      <p:sp>
        <p:nvSpPr>
          <p:cNvPr id="26633" name="テキスト ボックス 2"/>
          <p:cNvSpPr txBox="1">
            <a:spLocks noChangeArrowheads="1"/>
          </p:cNvSpPr>
          <p:nvPr/>
        </p:nvSpPr>
        <p:spPr bwMode="auto">
          <a:xfrm>
            <a:off x="3989388" y="6134100"/>
            <a:ext cx="686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たった</a:t>
            </a:r>
            <a:r>
              <a:rPr lang="en-US" altLang="ja-JP" sz="2400" b="1">
                <a:solidFill>
                  <a:srgbClr val="FF0000"/>
                </a:solidFill>
                <a:latin typeface="Arial" charset="0"/>
              </a:rPr>
              <a:t>5</a:t>
            </a:r>
            <a:r>
              <a:rPr lang="ja-JP" altLang="en-US" sz="2400" b="1">
                <a:solidFill>
                  <a:srgbClr val="FF0000"/>
                </a:solidFill>
                <a:latin typeface="Arial" charset="0"/>
              </a:rPr>
              <a:t>年間で介護保険料が</a:t>
            </a:r>
            <a:r>
              <a:rPr lang="en-US" altLang="ja-JP" sz="2400" b="1">
                <a:solidFill>
                  <a:srgbClr val="FF0000"/>
                </a:solidFill>
                <a:latin typeface="Arial" charset="0"/>
              </a:rPr>
              <a:t>2</a:t>
            </a:r>
            <a:r>
              <a:rPr lang="ja-JP" altLang="en-US" sz="2400" b="1">
                <a:solidFill>
                  <a:srgbClr val="FF0000"/>
                </a:solidFill>
                <a:latin typeface="Arial" charset="0"/>
              </a:rPr>
              <a:t>倍になってしまった！</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77863" y="273050"/>
            <a:ext cx="8596312" cy="1320800"/>
          </a:xfrm>
        </p:spPr>
        <p:txBody>
          <a:bodyPr/>
          <a:lstStyle/>
          <a:p>
            <a:pPr eaLnBrk="1" hangingPunct="1"/>
            <a:r>
              <a:rPr lang="en-US" altLang="ja-JP">
                <a:ea typeface="ＭＳ Ｐゴシック" charset="-128"/>
              </a:rPr>
              <a:t>How to apply for the Long-term Care Insurance System</a:t>
            </a:r>
          </a:p>
        </p:txBody>
      </p:sp>
      <p:pic>
        <p:nvPicPr>
          <p:cNvPr id="28675" name="図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591300" y="1304925"/>
            <a:ext cx="3209925" cy="2649538"/>
          </a:xfrm>
        </p:spPr>
      </p:pic>
      <p:sp>
        <p:nvSpPr>
          <p:cNvPr id="28676" name="TextBox 2"/>
          <p:cNvSpPr txBox="1">
            <a:spLocks noChangeArrowheads="1"/>
          </p:cNvSpPr>
          <p:nvPr/>
        </p:nvSpPr>
        <p:spPr bwMode="auto">
          <a:xfrm>
            <a:off x="677863" y="1960563"/>
            <a:ext cx="6138862"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2000">
                <a:solidFill>
                  <a:schemeClr val="tx1"/>
                </a:solidFill>
              </a:rPr>
              <a:t>Visit the </a:t>
            </a:r>
            <a:r>
              <a:rPr kumimoji="0" lang="en-US" altLang="ja-JP" sz="2000">
                <a:solidFill>
                  <a:srgbClr val="FF0000"/>
                </a:solidFill>
              </a:rPr>
              <a:t>municipal office directly</a:t>
            </a:r>
          </a:p>
          <a:p>
            <a:pPr eaLnBrk="1" hangingPunct="1">
              <a:spcBef>
                <a:spcPct val="0"/>
              </a:spcBef>
              <a:buClrTx/>
              <a:buSzTx/>
              <a:buFontTx/>
              <a:buNone/>
            </a:pPr>
            <a:r>
              <a:rPr kumimoji="0" lang="en-US" altLang="ja-JP" sz="2000">
                <a:solidFill>
                  <a:schemeClr val="tx1"/>
                </a:solidFill>
              </a:rPr>
              <a:t> * If the person is unable, representative can apply</a:t>
            </a:r>
          </a:p>
          <a:p>
            <a:pPr eaLnBrk="1" hangingPunct="1">
              <a:spcBef>
                <a:spcPct val="0"/>
              </a:spcBef>
              <a:buClrTx/>
              <a:buSzTx/>
              <a:buFontTx/>
              <a:buNone/>
            </a:pPr>
            <a:endParaRPr kumimoji="0" lang="en-US" altLang="ja-JP" sz="2000">
              <a:solidFill>
                <a:schemeClr val="tx1"/>
              </a:solidFill>
            </a:endParaRPr>
          </a:p>
          <a:p>
            <a:pPr eaLnBrk="1" hangingPunct="1">
              <a:spcBef>
                <a:spcPct val="0"/>
              </a:spcBef>
              <a:buClrTx/>
              <a:buSzTx/>
              <a:buFontTx/>
              <a:buNone/>
            </a:pPr>
            <a:r>
              <a:rPr kumimoji="0" lang="en-US" altLang="ja-JP" sz="2000">
                <a:solidFill>
                  <a:schemeClr val="tx1"/>
                </a:solidFill>
              </a:rPr>
              <a:t>Anyone over 65 (primary insured person) can receive all services</a:t>
            </a:r>
          </a:p>
          <a:p>
            <a:pPr eaLnBrk="1" hangingPunct="1">
              <a:spcBef>
                <a:spcPct val="0"/>
              </a:spcBef>
              <a:buClrTx/>
              <a:buSzTx/>
              <a:buFontTx/>
              <a:buNone/>
            </a:pPr>
            <a:endParaRPr kumimoji="0" lang="en-US" altLang="ja-JP" sz="2000">
              <a:solidFill>
                <a:schemeClr val="tx1"/>
              </a:solidFill>
            </a:endParaRPr>
          </a:p>
          <a:p>
            <a:pPr eaLnBrk="1" hangingPunct="1">
              <a:spcBef>
                <a:spcPct val="0"/>
              </a:spcBef>
              <a:buClrTx/>
              <a:buSzTx/>
              <a:buFontTx/>
              <a:buNone/>
            </a:pPr>
            <a:r>
              <a:rPr kumimoji="0" lang="en-US" altLang="ja-JP" sz="2000">
                <a:solidFill>
                  <a:schemeClr val="tx1"/>
                </a:solidFill>
              </a:rPr>
              <a:t>Those aged 40-64 (secondary insured person) are eligible for the benefits only when they come to need long-term care due to one of 17 specified disease </a:t>
            </a:r>
          </a:p>
          <a:p>
            <a:pPr eaLnBrk="1" hangingPunct="1">
              <a:spcBef>
                <a:spcPct val="0"/>
              </a:spcBef>
              <a:buClrTx/>
              <a:buSzTx/>
              <a:buFontTx/>
              <a:buNone/>
            </a:pPr>
            <a:r>
              <a:rPr kumimoji="0" lang="en-US" altLang="ja-JP" sz="2000">
                <a:solidFill>
                  <a:schemeClr val="tx1"/>
                </a:solidFill>
              </a:rPr>
              <a:t> ex) Terminal cancer, Parkinson’s disease, </a:t>
            </a:r>
          </a:p>
          <a:p>
            <a:pPr eaLnBrk="1" hangingPunct="1">
              <a:spcBef>
                <a:spcPct val="0"/>
              </a:spcBef>
              <a:buClrTx/>
              <a:buSzTx/>
              <a:buFontTx/>
              <a:buNone/>
            </a:pPr>
            <a:r>
              <a:rPr kumimoji="0" lang="en-US" altLang="ja-JP" sz="2000">
                <a:solidFill>
                  <a:schemeClr val="tx1"/>
                </a:solidFill>
              </a:rPr>
              <a:t>	Early onset dementia, Osteoporosis, etc.</a:t>
            </a:r>
          </a:p>
          <a:p>
            <a:pPr eaLnBrk="1" hangingPunct="1">
              <a:spcBef>
                <a:spcPct val="0"/>
              </a:spcBef>
              <a:buClrTx/>
              <a:buSzTx/>
              <a:buFontTx/>
              <a:buNone/>
            </a:pPr>
            <a:endParaRPr kumimoji="0" lang="en-US" altLang="ja-JP" sz="2000">
              <a:solidFill>
                <a:schemeClr val="tx1"/>
              </a:solidFill>
            </a:endParaRPr>
          </a:p>
          <a:p>
            <a:pPr eaLnBrk="1" hangingPunct="1">
              <a:spcBef>
                <a:spcPct val="0"/>
              </a:spcBef>
              <a:buClrTx/>
              <a:buSzTx/>
              <a:buFontTx/>
              <a:buNone/>
            </a:pPr>
            <a:endParaRPr kumimoji="0" lang="en-US" altLang="ja-JP" sz="2000">
              <a:solidFill>
                <a:schemeClr val="tx1"/>
              </a:solidFill>
            </a:endParaRPr>
          </a:p>
        </p:txBody>
      </p:sp>
      <p:sp>
        <p:nvSpPr>
          <p:cNvPr id="28677" name="テキスト ボックス 1"/>
          <p:cNvSpPr txBox="1">
            <a:spLocks noChangeArrowheads="1"/>
          </p:cNvSpPr>
          <p:nvPr/>
        </p:nvSpPr>
        <p:spPr bwMode="auto">
          <a:xfrm>
            <a:off x="2212975" y="1498600"/>
            <a:ext cx="3189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介護保険の申し込み方</a:t>
            </a:r>
          </a:p>
        </p:txBody>
      </p:sp>
      <p:sp>
        <p:nvSpPr>
          <p:cNvPr id="28678" name="テキスト ボックス 2"/>
          <p:cNvSpPr txBox="1">
            <a:spLocks noChangeArrowheads="1"/>
          </p:cNvSpPr>
          <p:nvPr/>
        </p:nvSpPr>
        <p:spPr bwMode="auto">
          <a:xfrm>
            <a:off x="677863" y="5805488"/>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b="1">
                <a:solidFill>
                  <a:srgbClr val="FF0000"/>
                </a:solidFill>
                <a:latin typeface="Arial" charset="0"/>
              </a:rPr>
              <a:t>市役所を訪ねてください。本人でなくても代理の方でも構いません。</a:t>
            </a:r>
            <a:endParaRPr lang="en-US" altLang="ja-JP" b="1">
              <a:solidFill>
                <a:srgbClr val="FF0000"/>
              </a:solidFill>
              <a:latin typeface="Arial" charset="0"/>
            </a:endParaRPr>
          </a:p>
          <a:p>
            <a:pPr>
              <a:spcBef>
                <a:spcPct val="0"/>
              </a:spcBef>
              <a:buClrTx/>
              <a:buSzTx/>
              <a:buFontTx/>
              <a:buNone/>
            </a:pPr>
            <a:r>
              <a:rPr lang="en-US" altLang="ja-JP" b="1">
                <a:solidFill>
                  <a:srgbClr val="FF0000"/>
                </a:solidFill>
                <a:latin typeface="Arial" charset="0"/>
              </a:rPr>
              <a:t>65</a:t>
            </a:r>
            <a:r>
              <a:rPr lang="ja-JP" altLang="en-US" b="1">
                <a:solidFill>
                  <a:srgbClr val="FF0000"/>
                </a:solidFill>
                <a:latin typeface="Arial" charset="0"/>
              </a:rPr>
              <a:t>歳以上（第一号被保険者）は全てのサービスが受けられます。</a:t>
            </a:r>
            <a:endParaRPr lang="en-US" altLang="ja-JP" b="1">
              <a:solidFill>
                <a:srgbClr val="FF0000"/>
              </a:solidFill>
              <a:latin typeface="Arial" charset="0"/>
            </a:endParaRPr>
          </a:p>
          <a:p>
            <a:pPr>
              <a:spcBef>
                <a:spcPct val="0"/>
              </a:spcBef>
              <a:buClrTx/>
              <a:buSzTx/>
              <a:buFontTx/>
              <a:buNone/>
            </a:pPr>
            <a:r>
              <a:rPr lang="en-US" altLang="ja-JP" b="1">
                <a:solidFill>
                  <a:srgbClr val="FF0000"/>
                </a:solidFill>
                <a:latin typeface="Arial" charset="0"/>
              </a:rPr>
              <a:t>40</a:t>
            </a:r>
            <a:r>
              <a:rPr lang="ja-JP" altLang="en-US" b="1">
                <a:solidFill>
                  <a:srgbClr val="FF0000"/>
                </a:solidFill>
                <a:latin typeface="Arial" charset="0"/>
              </a:rPr>
              <a:t>から</a:t>
            </a:r>
            <a:r>
              <a:rPr lang="en-US" altLang="ja-JP" b="1">
                <a:solidFill>
                  <a:srgbClr val="FF0000"/>
                </a:solidFill>
                <a:latin typeface="Arial" charset="0"/>
              </a:rPr>
              <a:t>64</a:t>
            </a:r>
            <a:r>
              <a:rPr lang="ja-JP" altLang="en-US" b="1">
                <a:solidFill>
                  <a:srgbClr val="FF0000"/>
                </a:solidFill>
                <a:latin typeface="Arial" charset="0"/>
              </a:rPr>
              <a:t>歳の方は</a:t>
            </a:r>
            <a:r>
              <a:rPr lang="en-US" altLang="ja-JP" b="1">
                <a:solidFill>
                  <a:srgbClr val="FF0000"/>
                </a:solidFill>
                <a:latin typeface="Arial" charset="0"/>
              </a:rPr>
              <a:t>17</a:t>
            </a:r>
            <a:r>
              <a:rPr lang="ja-JP" altLang="en-US" b="1">
                <a:solidFill>
                  <a:srgbClr val="FF0000"/>
                </a:solidFill>
                <a:latin typeface="Arial" charset="0"/>
              </a:rPr>
              <a:t>の特定疾病であれば受ける資格があります。</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1650" y="609600"/>
            <a:ext cx="8596313" cy="673100"/>
          </a:xfrm>
        </p:spPr>
        <p:txBody>
          <a:bodyPr/>
          <a:lstStyle/>
          <a:p>
            <a:pPr eaLnBrk="1" hangingPunct="1"/>
            <a:r>
              <a:rPr lang="en-US" altLang="ja-JP" sz="2800">
                <a:ea typeface="ＭＳ Ｐゴシック" charset="-128"/>
              </a:rPr>
              <a:t>Levels of the certified care and services available</a:t>
            </a:r>
          </a:p>
        </p:txBody>
      </p:sp>
      <p:pic>
        <p:nvPicPr>
          <p:cNvPr id="30723" name="図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77863" y="1930400"/>
            <a:ext cx="9429750" cy="3255963"/>
          </a:xfrm>
        </p:spPr>
      </p:pic>
      <p:cxnSp>
        <p:nvCxnSpPr>
          <p:cNvPr id="6" name="Straight Arrow Connector 5"/>
          <p:cNvCxnSpPr/>
          <p:nvPr/>
        </p:nvCxnSpPr>
        <p:spPr>
          <a:xfrm>
            <a:off x="3817938" y="5549900"/>
            <a:ext cx="59197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25" name="TextBox 7"/>
          <p:cNvSpPr txBox="1">
            <a:spLocks noChangeArrowheads="1"/>
          </p:cNvSpPr>
          <p:nvPr/>
        </p:nvSpPr>
        <p:spPr bwMode="auto">
          <a:xfrm>
            <a:off x="8234363" y="5588000"/>
            <a:ext cx="1503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rgbClr val="FF0000"/>
                </a:solidFill>
              </a:rPr>
              <a:t>more serious</a:t>
            </a:r>
          </a:p>
        </p:txBody>
      </p:sp>
      <p:sp>
        <p:nvSpPr>
          <p:cNvPr id="30726" name="テキスト ボックス 1"/>
          <p:cNvSpPr txBox="1">
            <a:spLocks noChangeArrowheads="1"/>
          </p:cNvSpPr>
          <p:nvPr/>
        </p:nvSpPr>
        <p:spPr bwMode="auto">
          <a:xfrm>
            <a:off x="3128963" y="5956300"/>
            <a:ext cx="4027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認定される要介護度のレベル</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77863" y="176213"/>
            <a:ext cx="8596312" cy="850900"/>
          </a:xfrm>
        </p:spPr>
        <p:txBody>
          <a:bodyPr/>
          <a:lstStyle/>
          <a:p>
            <a:pPr eaLnBrk="1" hangingPunct="1"/>
            <a:r>
              <a:rPr lang="en-US" altLang="ja-JP">
                <a:ea typeface="ＭＳ Ｐゴシック" charset="-128"/>
              </a:rPr>
              <a:t>Certification Process</a:t>
            </a:r>
          </a:p>
        </p:txBody>
      </p:sp>
      <p:pic>
        <p:nvPicPr>
          <p:cNvPr id="32771" name="図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77863" y="1027113"/>
            <a:ext cx="3060700" cy="5394325"/>
          </a:xfrm>
        </p:spPr>
      </p:pic>
      <p:sp>
        <p:nvSpPr>
          <p:cNvPr id="32772" name="TextBox 5"/>
          <p:cNvSpPr txBox="1">
            <a:spLocks noChangeArrowheads="1"/>
          </p:cNvSpPr>
          <p:nvPr/>
        </p:nvSpPr>
        <p:spPr bwMode="auto">
          <a:xfrm>
            <a:off x="3557588" y="1652588"/>
            <a:ext cx="24320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Investigation</a:t>
            </a:r>
          </a:p>
          <a:p>
            <a:pPr eaLnBrk="1" hangingPunct="1">
              <a:spcBef>
                <a:spcPct val="0"/>
              </a:spcBef>
              <a:buClrTx/>
              <a:buSzTx/>
              <a:buFontTx/>
              <a:buNone/>
            </a:pPr>
            <a:r>
              <a:rPr kumimoji="0" lang="en-US" altLang="ja-JP">
                <a:solidFill>
                  <a:schemeClr val="tx1"/>
                </a:solidFill>
              </a:rPr>
              <a:t> by the home visit</a:t>
            </a:r>
          </a:p>
          <a:p>
            <a:pPr eaLnBrk="1" hangingPunct="1">
              <a:spcBef>
                <a:spcPct val="0"/>
              </a:spcBef>
              <a:buClrTx/>
              <a:buSzTx/>
              <a:buFontTx/>
              <a:buNone/>
            </a:pPr>
            <a:r>
              <a:rPr kumimoji="0" lang="en-US" altLang="ja-JP">
                <a:solidFill>
                  <a:schemeClr val="tx1"/>
                </a:solidFill>
              </a:rPr>
              <a:t>(by municipal officer)</a:t>
            </a:r>
          </a:p>
          <a:p>
            <a:pPr eaLnBrk="1" hangingPunct="1">
              <a:spcBef>
                <a:spcPct val="0"/>
              </a:spcBef>
              <a:buClrTx/>
              <a:buSzTx/>
              <a:buFontTx/>
              <a:buNone/>
            </a:pPr>
            <a:r>
              <a:rPr kumimoji="0" lang="ja-JP" altLang="en-US" sz="2000" b="1">
                <a:solidFill>
                  <a:srgbClr val="FF0000"/>
                </a:solidFill>
              </a:rPr>
              <a:t>訪問調査</a:t>
            </a:r>
            <a:endParaRPr kumimoji="0" lang="en-US" altLang="ja-JP" sz="2000" b="1">
              <a:solidFill>
                <a:srgbClr val="FF0000"/>
              </a:solidFill>
            </a:endParaRPr>
          </a:p>
        </p:txBody>
      </p:sp>
      <p:sp>
        <p:nvSpPr>
          <p:cNvPr id="32773" name="TextBox 6"/>
          <p:cNvSpPr txBox="1">
            <a:spLocks noChangeArrowheads="1"/>
          </p:cNvSpPr>
          <p:nvPr/>
        </p:nvSpPr>
        <p:spPr bwMode="auto">
          <a:xfrm>
            <a:off x="3368675" y="3084513"/>
            <a:ext cx="2201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1</a:t>
            </a:r>
            <a:r>
              <a:rPr kumimoji="0" lang="en-US" altLang="ja-JP" baseline="30000">
                <a:solidFill>
                  <a:schemeClr val="tx1"/>
                </a:solidFill>
              </a:rPr>
              <a:t>st</a:t>
            </a:r>
            <a:r>
              <a:rPr kumimoji="0" lang="en-US" altLang="ja-JP">
                <a:solidFill>
                  <a:schemeClr val="tx1"/>
                </a:solidFill>
              </a:rPr>
              <a:t> Judgment</a:t>
            </a:r>
          </a:p>
          <a:p>
            <a:pPr eaLnBrk="1" hangingPunct="1">
              <a:spcBef>
                <a:spcPct val="0"/>
              </a:spcBef>
              <a:buClrTx/>
              <a:buSzTx/>
              <a:buFontTx/>
              <a:buNone/>
            </a:pPr>
            <a:r>
              <a:rPr kumimoji="0" lang="en-US" altLang="ja-JP">
                <a:solidFill>
                  <a:schemeClr val="tx1"/>
                </a:solidFill>
              </a:rPr>
              <a:t> by computer</a:t>
            </a:r>
          </a:p>
          <a:p>
            <a:pPr eaLnBrk="1" hangingPunct="1">
              <a:spcBef>
                <a:spcPct val="0"/>
              </a:spcBef>
              <a:buClrTx/>
              <a:buSzTx/>
              <a:buFontTx/>
              <a:buNone/>
            </a:pPr>
            <a:r>
              <a:rPr kumimoji="0" lang="ja-JP" altLang="en-US" b="1">
                <a:solidFill>
                  <a:srgbClr val="FF0000"/>
                </a:solidFill>
              </a:rPr>
              <a:t>コンピューターのよる</a:t>
            </a:r>
            <a:endParaRPr kumimoji="0" lang="en-US" altLang="ja-JP" b="1">
              <a:solidFill>
                <a:srgbClr val="FF0000"/>
              </a:solidFill>
            </a:endParaRPr>
          </a:p>
          <a:p>
            <a:pPr eaLnBrk="1" hangingPunct="1">
              <a:spcBef>
                <a:spcPct val="0"/>
              </a:spcBef>
              <a:buClrTx/>
              <a:buSzTx/>
              <a:buFontTx/>
              <a:buNone/>
            </a:pPr>
            <a:r>
              <a:rPr kumimoji="0" lang="ja-JP" altLang="en-US" b="1">
                <a:solidFill>
                  <a:srgbClr val="FF0000"/>
                </a:solidFill>
              </a:rPr>
              <a:t>一次判定</a:t>
            </a:r>
            <a:endParaRPr kumimoji="0" lang="en-US" altLang="ja-JP" b="1">
              <a:solidFill>
                <a:srgbClr val="FF0000"/>
              </a:solidFill>
            </a:endParaRPr>
          </a:p>
        </p:txBody>
      </p:sp>
      <p:sp>
        <p:nvSpPr>
          <p:cNvPr id="32774" name="TextBox 7"/>
          <p:cNvSpPr txBox="1">
            <a:spLocks noChangeArrowheads="1"/>
          </p:cNvSpPr>
          <p:nvPr/>
        </p:nvSpPr>
        <p:spPr bwMode="auto">
          <a:xfrm>
            <a:off x="3290888" y="5026025"/>
            <a:ext cx="2154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2</a:t>
            </a:r>
            <a:r>
              <a:rPr kumimoji="0" lang="en-US" altLang="ja-JP" baseline="30000">
                <a:solidFill>
                  <a:schemeClr val="tx1"/>
                </a:solidFill>
              </a:rPr>
              <a:t>nd</a:t>
            </a:r>
            <a:r>
              <a:rPr kumimoji="0" lang="en-US" altLang="ja-JP">
                <a:solidFill>
                  <a:schemeClr val="tx1"/>
                </a:solidFill>
              </a:rPr>
              <a:t> Judgment</a:t>
            </a:r>
          </a:p>
          <a:p>
            <a:pPr eaLnBrk="1" hangingPunct="1">
              <a:spcBef>
                <a:spcPct val="0"/>
              </a:spcBef>
              <a:buClrTx/>
              <a:buSzTx/>
              <a:buFontTx/>
              <a:buNone/>
            </a:pPr>
            <a:r>
              <a:rPr kumimoji="0" lang="en-US" altLang="ja-JP">
                <a:solidFill>
                  <a:schemeClr val="tx1"/>
                </a:solidFill>
              </a:rPr>
              <a:t> by conference</a:t>
            </a:r>
          </a:p>
          <a:p>
            <a:pPr eaLnBrk="1" hangingPunct="1">
              <a:spcBef>
                <a:spcPct val="0"/>
              </a:spcBef>
              <a:buClrTx/>
              <a:buSzTx/>
              <a:buFontTx/>
              <a:buNone/>
            </a:pPr>
            <a:r>
              <a:rPr kumimoji="0" lang="ja-JP" altLang="en-US" b="1">
                <a:solidFill>
                  <a:srgbClr val="FF0000"/>
                </a:solidFill>
              </a:rPr>
              <a:t>カンファレンスによる</a:t>
            </a:r>
            <a:endParaRPr kumimoji="0" lang="en-US" altLang="ja-JP" b="1">
              <a:solidFill>
                <a:srgbClr val="FF0000"/>
              </a:solidFill>
            </a:endParaRPr>
          </a:p>
          <a:p>
            <a:pPr eaLnBrk="1" hangingPunct="1">
              <a:spcBef>
                <a:spcPct val="0"/>
              </a:spcBef>
              <a:buClrTx/>
              <a:buSzTx/>
              <a:buFontTx/>
              <a:buNone/>
            </a:pPr>
            <a:r>
              <a:rPr kumimoji="0" lang="ja-JP" altLang="en-US" b="1">
                <a:solidFill>
                  <a:srgbClr val="FF0000"/>
                </a:solidFill>
              </a:rPr>
              <a:t>二次判定</a:t>
            </a:r>
            <a:endParaRPr kumimoji="0" lang="en-US" altLang="ja-JP" b="1">
              <a:solidFill>
                <a:srgbClr val="FF0000"/>
              </a:solidFill>
            </a:endParaRPr>
          </a:p>
        </p:txBody>
      </p:sp>
      <p:pic>
        <p:nvPicPr>
          <p:cNvPr id="32775"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4263" y="2432050"/>
            <a:ext cx="242887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9"/>
          <p:cNvSpPr txBox="1">
            <a:spLocks noChangeArrowheads="1"/>
          </p:cNvSpPr>
          <p:nvPr/>
        </p:nvSpPr>
        <p:spPr bwMode="auto">
          <a:xfrm>
            <a:off x="6345238" y="1871663"/>
            <a:ext cx="256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Drawing up a care plan</a:t>
            </a:r>
          </a:p>
          <a:p>
            <a:pPr eaLnBrk="1" hangingPunct="1">
              <a:spcBef>
                <a:spcPct val="0"/>
              </a:spcBef>
              <a:buClrTx/>
              <a:buSzTx/>
              <a:buFontTx/>
              <a:buNone/>
            </a:pPr>
            <a:r>
              <a:rPr kumimoji="0" lang="ja-JP" altLang="en-US" b="1">
                <a:solidFill>
                  <a:srgbClr val="FF0000"/>
                </a:solidFill>
              </a:rPr>
              <a:t>ケアプラン作成</a:t>
            </a:r>
            <a:endParaRPr kumimoji="0" lang="en-US" altLang="ja-JP" b="1">
              <a:solidFill>
                <a:srgbClr val="FF0000"/>
              </a:solidFill>
            </a:endParaRPr>
          </a:p>
        </p:txBody>
      </p:sp>
      <p:sp>
        <p:nvSpPr>
          <p:cNvPr id="13" name="Down Arrow 12"/>
          <p:cNvSpPr/>
          <p:nvPr/>
        </p:nvSpPr>
        <p:spPr>
          <a:xfrm>
            <a:off x="7154863" y="1203325"/>
            <a:ext cx="330200" cy="668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algn="ctr" eaLnBrk="1" hangingPunct="1">
              <a:defRPr/>
            </a:pPr>
            <a:endParaRPr kumimoji="0" lang="en-US" altLang="ja-JP" smtClean="0">
              <a:solidFill>
                <a:srgbClr val="FFFFFF"/>
              </a:solidFill>
            </a:endParaRPr>
          </a:p>
        </p:txBody>
      </p:sp>
      <p:sp>
        <p:nvSpPr>
          <p:cNvPr id="14" name="Down Arrow 13"/>
          <p:cNvSpPr/>
          <p:nvPr/>
        </p:nvSpPr>
        <p:spPr>
          <a:xfrm>
            <a:off x="7154863" y="4522788"/>
            <a:ext cx="330200" cy="668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defTabSz="4572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algn="ctr" eaLnBrk="1" hangingPunct="1">
              <a:defRPr/>
            </a:pPr>
            <a:endParaRPr kumimoji="0" lang="en-US" altLang="ja-JP" smtClean="0">
              <a:solidFill>
                <a:srgbClr val="FFFFFF"/>
              </a:solidFill>
            </a:endParaRPr>
          </a:p>
        </p:txBody>
      </p:sp>
      <p:sp>
        <p:nvSpPr>
          <p:cNvPr id="32779" name="TextBox 14"/>
          <p:cNvSpPr txBox="1">
            <a:spLocks noChangeArrowheads="1"/>
          </p:cNvSpPr>
          <p:nvPr/>
        </p:nvSpPr>
        <p:spPr bwMode="auto">
          <a:xfrm>
            <a:off x="6427788" y="5557838"/>
            <a:ext cx="2559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the service is available</a:t>
            </a:r>
          </a:p>
          <a:p>
            <a:pPr eaLnBrk="1" hangingPunct="1">
              <a:spcBef>
                <a:spcPct val="0"/>
              </a:spcBef>
              <a:buClrTx/>
              <a:buSzTx/>
              <a:buFontTx/>
              <a:buNone/>
            </a:pPr>
            <a:r>
              <a:rPr kumimoji="0" lang="ja-JP" altLang="en-US" b="1">
                <a:solidFill>
                  <a:srgbClr val="FF0000"/>
                </a:solidFill>
              </a:rPr>
              <a:t>サービス利用開始へ</a:t>
            </a:r>
            <a:endParaRPr kumimoji="0" lang="en-US" altLang="ja-JP" b="1">
              <a:solidFill>
                <a:srgbClr val="FF0000"/>
              </a:solidFill>
            </a:endParaRPr>
          </a:p>
        </p:txBody>
      </p:sp>
      <p:sp>
        <p:nvSpPr>
          <p:cNvPr id="32780" name="テキスト ボックス 1"/>
          <p:cNvSpPr txBox="1">
            <a:spLocks noChangeArrowheads="1"/>
          </p:cNvSpPr>
          <p:nvPr/>
        </p:nvSpPr>
        <p:spPr bwMode="auto">
          <a:xfrm>
            <a:off x="249238" y="881063"/>
            <a:ext cx="2214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認定のプロセス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77863" y="77788"/>
            <a:ext cx="8596312" cy="801687"/>
          </a:xfrm>
        </p:spPr>
        <p:txBody>
          <a:bodyPr/>
          <a:lstStyle/>
          <a:p>
            <a:pPr eaLnBrk="1" hangingPunct="1"/>
            <a:r>
              <a:rPr lang="en-US" altLang="ja-JP">
                <a:ea typeface="ＭＳ Ｐゴシック" charset="-128"/>
              </a:rPr>
              <a:t>Home Care Services</a:t>
            </a:r>
          </a:p>
        </p:txBody>
      </p:sp>
      <p:sp>
        <p:nvSpPr>
          <p:cNvPr id="34819" name="Content Placeholder 6"/>
          <p:cNvSpPr>
            <a:spLocks noGrp="1"/>
          </p:cNvSpPr>
          <p:nvPr>
            <p:ph idx="1"/>
          </p:nvPr>
        </p:nvSpPr>
        <p:spPr>
          <a:xfrm>
            <a:off x="300038" y="663575"/>
            <a:ext cx="5748337" cy="5634038"/>
          </a:xfrm>
        </p:spPr>
        <p:txBody>
          <a:bodyPr/>
          <a:lstStyle/>
          <a:p>
            <a:pPr marL="0" indent="0" eaLnBrk="1" hangingPunct="1">
              <a:buFont typeface="Wingdings 3" charset="2"/>
              <a:buNone/>
            </a:pPr>
            <a:r>
              <a:rPr lang="ja-JP" altLang="en-US" sz="1600" b="1">
                <a:solidFill>
                  <a:srgbClr val="FF0000"/>
                </a:solidFill>
              </a:rPr>
              <a:t>訪問介護</a:t>
            </a:r>
            <a:r>
              <a:rPr kumimoji="1" lang="ja-JP" altLang="en-US" sz="1600" b="1">
                <a:solidFill>
                  <a:srgbClr val="FF0000"/>
                </a:solidFill>
              </a:rPr>
              <a:t>サービス</a:t>
            </a:r>
            <a:endParaRPr kumimoji="1" lang="en-US" altLang="ja-JP" sz="1600" b="1">
              <a:solidFill>
                <a:srgbClr val="FF0000"/>
              </a:solidFill>
            </a:endParaRPr>
          </a:p>
          <a:p>
            <a:pPr marL="0" indent="0" eaLnBrk="1" hangingPunct="1">
              <a:buFont typeface="Wingdings 3" charset="2"/>
              <a:buNone/>
            </a:pPr>
            <a:r>
              <a:rPr kumimoji="1" lang="en-US" altLang="ja-JP" sz="1600" b="1"/>
              <a:t>Home help services</a:t>
            </a:r>
          </a:p>
          <a:p>
            <a:pPr marL="0" indent="0" eaLnBrk="1" hangingPunct="1">
              <a:buFont typeface="Wingdings 3" charset="2"/>
              <a:buNone/>
            </a:pPr>
            <a:endParaRPr lang="en-US" altLang="ja-JP" sz="1600" b="1"/>
          </a:p>
          <a:p>
            <a:pPr marL="0" indent="0" eaLnBrk="1" hangingPunct="1">
              <a:buFont typeface="Wingdings 3" charset="2"/>
              <a:buNone/>
            </a:pPr>
            <a:r>
              <a:rPr kumimoji="1" lang="ja-JP" altLang="en-US" sz="1600" b="1">
                <a:solidFill>
                  <a:srgbClr val="FF0000"/>
                </a:solidFill>
              </a:rPr>
              <a:t>夜間対応型訪問介護サービス</a:t>
            </a:r>
            <a:endParaRPr kumimoji="1" lang="en-US" altLang="ja-JP" sz="1600" b="1">
              <a:solidFill>
                <a:srgbClr val="FF0000"/>
              </a:solidFill>
            </a:endParaRPr>
          </a:p>
          <a:p>
            <a:pPr marL="0" indent="0" eaLnBrk="1" hangingPunct="1">
              <a:buFont typeface="Wingdings 3" charset="2"/>
              <a:buNone/>
            </a:pPr>
            <a:r>
              <a:rPr kumimoji="1" lang="en-US" altLang="ja-JP" sz="1600" b="1"/>
              <a:t>Home help services at night (Regular visits &amp; on-call visits)</a:t>
            </a:r>
          </a:p>
          <a:p>
            <a:pPr marL="0" indent="0" eaLnBrk="1" hangingPunct="1">
              <a:buFont typeface="Wingdings 3" charset="2"/>
              <a:buNone/>
            </a:pPr>
            <a:endParaRPr kumimoji="1" lang="en-US" altLang="ja-JP" sz="1600" b="1"/>
          </a:p>
          <a:p>
            <a:pPr marL="0" indent="0" eaLnBrk="1" hangingPunct="1">
              <a:buFont typeface="Wingdings 3" charset="2"/>
              <a:buNone/>
            </a:pPr>
            <a:r>
              <a:rPr lang="ja-JP" altLang="en-US" sz="1600" b="1">
                <a:solidFill>
                  <a:srgbClr val="FF0000"/>
                </a:solidFill>
              </a:rPr>
              <a:t>訪問入浴サービス</a:t>
            </a:r>
            <a:endParaRPr lang="en-US" altLang="ja-JP" sz="1600" b="1">
              <a:solidFill>
                <a:srgbClr val="FF0000"/>
              </a:solidFill>
            </a:endParaRPr>
          </a:p>
          <a:p>
            <a:pPr marL="0" indent="0" eaLnBrk="1" hangingPunct="1">
              <a:buFont typeface="Wingdings 3" charset="2"/>
              <a:buNone/>
            </a:pPr>
            <a:r>
              <a:rPr lang="en-US" altLang="ja-JP" sz="1600" b="1"/>
              <a:t>Home-visit bathing services</a:t>
            </a:r>
          </a:p>
          <a:p>
            <a:pPr marL="0" indent="0" eaLnBrk="1" hangingPunct="1">
              <a:buFont typeface="Wingdings 3" charset="2"/>
              <a:buNone/>
            </a:pPr>
            <a:endParaRPr lang="en-US" altLang="ja-JP" sz="1600" b="1"/>
          </a:p>
          <a:p>
            <a:pPr marL="0" indent="0" eaLnBrk="1" hangingPunct="1">
              <a:buFont typeface="Wingdings 3" charset="2"/>
              <a:buNone/>
            </a:pPr>
            <a:r>
              <a:rPr kumimoji="1" lang="ja-JP" altLang="en-US" sz="1600" b="1">
                <a:solidFill>
                  <a:srgbClr val="FF0000"/>
                </a:solidFill>
              </a:rPr>
              <a:t>訪問看護サービス</a:t>
            </a:r>
            <a:endParaRPr kumimoji="1" lang="en-US" altLang="ja-JP" sz="1600" b="1">
              <a:solidFill>
                <a:srgbClr val="FF0000"/>
              </a:solidFill>
            </a:endParaRPr>
          </a:p>
          <a:p>
            <a:pPr marL="0" indent="0" eaLnBrk="1" hangingPunct="1">
              <a:buFont typeface="Wingdings 3" charset="2"/>
              <a:buNone/>
            </a:pPr>
            <a:r>
              <a:rPr kumimoji="1" lang="en-US" altLang="ja-JP" sz="1600" b="1"/>
              <a:t>Home-visit nursing (A nurse)</a:t>
            </a:r>
          </a:p>
          <a:p>
            <a:pPr marL="0" indent="0" eaLnBrk="1" hangingPunct="1">
              <a:buFont typeface="Wingdings 3" charset="2"/>
              <a:buNone/>
            </a:pPr>
            <a:r>
              <a:rPr lang="en-US" altLang="ja-JP" sz="1600" b="1"/>
              <a:t>Home-visit rehabilitation (A PT, OT, ST and so on)</a:t>
            </a:r>
          </a:p>
          <a:p>
            <a:pPr marL="0" indent="0" eaLnBrk="1" hangingPunct="1">
              <a:buFont typeface="Wingdings 3" charset="2"/>
              <a:buNone/>
            </a:pPr>
            <a:endParaRPr lang="en-US" altLang="ja-JP" sz="1600" b="1"/>
          </a:p>
          <a:p>
            <a:pPr marL="0" indent="0" eaLnBrk="1" hangingPunct="1">
              <a:buFont typeface="Wingdings 3" charset="2"/>
              <a:buNone/>
            </a:pPr>
            <a:r>
              <a:rPr lang="ja-JP" altLang="en-US" sz="1600" b="1">
                <a:solidFill>
                  <a:srgbClr val="FF0000"/>
                </a:solidFill>
              </a:rPr>
              <a:t>訪問リハビリ</a:t>
            </a:r>
            <a:endParaRPr lang="en-US" altLang="ja-JP" sz="1600" b="1">
              <a:solidFill>
                <a:srgbClr val="FF0000"/>
              </a:solidFill>
            </a:endParaRPr>
          </a:p>
          <a:p>
            <a:pPr marL="0" indent="0" eaLnBrk="1" hangingPunct="1">
              <a:buFont typeface="Wingdings 3" charset="2"/>
              <a:buNone/>
            </a:pPr>
            <a:r>
              <a:rPr kumimoji="1" lang="en-US" altLang="ja-JP" sz="1600" b="1"/>
              <a:t>Management guidance for in-home care(A doctor, dentist, pharmacist, nurse and so on) </a:t>
            </a:r>
            <a:r>
              <a:rPr lang="ja-JP" altLang="en-US" sz="1600" b="1">
                <a:solidFill>
                  <a:srgbClr val="FF0000"/>
                </a:solidFill>
              </a:rPr>
              <a:t>居宅療養管理指導</a:t>
            </a:r>
            <a:endParaRPr kumimoji="1" lang="ja-JP" altLang="en-US" sz="1600" b="1">
              <a:solidFill>
                <a:srgbClr val="FF0000"/>
              </a:solidFill>
            </a:endParaRPr>
          </a:p>
          <a:p>
            <a:pPr marL="0" indent="0" eaLnBrk="1" hangingPunct="1"/>
            <a:endParaRPr lang="ja-JP" altLang="en-US" sz="1600">
              <a:ea typeface="ＭＳ Ｐゴシック" charset="-128"/>
            </a:endParaRPr>
          </a:p>
        </p:txBody>
      </p:sp>
      <p:pic>
        <p:nvPicPr>
          <p:cNvPr id="34820"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2778125"/>
            <a:ext cx="2535237"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5913" y="1157288"/>
            <a:ext cx="1655762"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5913" y="2921000"/>
            <a:ext cx="178911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図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78563" y="4786313"/>
            <a:ext cx="24304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77863" y="188913"/>
            <a:ext cx="8596312" cy="762000"/>
          </a:xfrm>
        </p:spPr>
        <p:txBody>
          <a:bodyPr/>
          <a:lstStyle/>
          <a:p>
            <a:pPr eaLnBrk="1" hangingPunct="1"/>
            <a:r>
              <a:rPr lang="en-US" altLang="ja-JP">
                <a:ea typeface="ＭＳ Ｐゴシック" charset="-128"/>
              </a:rPr>
              <a:t>Respite Care Services</a:t>
            </a:r>
          </a:p>
        </p:txBody>
      </p:sp>
      <p:sp>
        <p:nvSpPr>
          <p:cNvPr id="36867" name="コンテンツ プレースホルダー 2"/>
          <p:cNvSpPr>
            <a:spLocks noGrp="1"/>
          </p:cNvSpPr>
          <p:nvPr>
            <p:ph idx="1"/>
          </p:nvPr>
        </p:nvSpPr>
        <p:spPr>
          <a:xfrm>
            <a:off x="677863" y="950913"/>
            <a:ext cx="6451600" cy="3881437"/>
          </a:xfrm>
        </p:spPr>
        <p:txBody>
          <a:bodyPr/>
          <a:lstStyle/>
          <a:p>
            <a:pPr marL="0" indent="0" eaLnBrk="1" hangingPunct="1">
              <a:buFont typeface="Wingdings 3" charset="2"/>
              <a:buNone/>
            </a:pPr>
            <a:r>
              <a:rPr kumimoji="1" lang="ja-JP" altLang="en-US" b="1">
                <a:solidFill>
                  <a:srgbClr val="FF0000"/>
                </a:solidFill>
              </a:rPr>
              <a:t>デイサービス</a:t>
            </a:r>
            <a:endParaRPr kumimoji="1" lang="en-US" altLang="ja-JP" b="1">
              <a:solidFill>
                <a:srgbClr val="FF0000"/>
              </a:solidFill>
            </a:endParaRPr>
          </a:p>
          <a:p>
            <a:pPr marL="0" indent="0" eaLnBrk="1" hangingPunct="1">
              <a:buFont typeface="Wingdings 3" charset="2"/>
              <a:buNone/>
            </a:pPr>
            <a:r>
              <a:rPr kumimoji="1" lang="en-US" altLang="ja-JP"/>
              <a:t>Day Services</a:t>
            </a:r>
          </a:p>
          <a:p>
            <a:pPr marL="0" indent="0" eaLnBrk="1" hangingPunct="1">
              <a:buFont typeface="Wingdings 3" charset="2"/>
              <a:buNone/>
            </a:pPr>
            <a:r>
              <a:rPr lang="ja-JP" altLang="en-US" b="1">
                <a:solidFill>
                  <a:srgbClr val="FF0000"/>
                </a:solidFill>
              </a:rPr>
              <a:t>認知症対応型デイサービス</a:t>
            </a:r>
            <a:endParaRPr lang="en-US" altLang="ja-JP" b="1">
              <a:solidFill>
                <a:srgbClr val="FF0000"/>
              </a:solidFill>
            </a:endParaRPr>
          </a:p>
          <a:p>
            <a:pPr marL="0" indent="0" eaLnBrk="1" hangingPunct="1">
              <a:buFont typeface="Wingdings 3" charset="2"/>
              <a:buNone/>
            </a:pPr>
            <a:r>
              <a:rPr lang="en-US" altLang="ja-JP"/>
              <a:t>Day services for elderly with dementia</a:t>
            </a:r>
          </a:p>
          <a:p>
            <a:pPr marL="0" indent="0" eaLnBrk="1" hangingPunct="1">
              <a:buFont typeface="Wingdings 3" charset="2"/>
              <a:buNone/>
            </a:pPr>
            <a:r>
              <a:rPr lang="ja-JP" altLang="en-US" b="1">
                <a:solidFill>
                  <a:srgbClr val="FF0000"/>
                </a:solidFill>
              </a:rPr>
              <a:t>デイケア</a:t>
            </a:r>
            <a:endParaRPr lang="en-US" altLang="ja-JP" b="1">
              <a:solidFill>
                <a:srgbClr val="FF0000"/>
              </a:solidFill>
            </a:endParaRPr>
          </a:p>
          <a:p>
            <a:pPr marL="0" indent="0" eaLnBrk="1" hangingPunct="1">
              <a:buFont typeface="Wingdings 3" charset="2"/>
              <a:buNone/>
            </a:pPr>
            <a:r>
              <a:rPr lang="en-US" altLang="ja-JP"/>
              <a:t>Day rehabilitation services (day care)</a:t>
            </a:r>
          </a:p>
          <a:p>
            <a:pPr marL="0" indent="0" eaLnBrk="1" hangingPunct="1">
              <a:buFont typeface="Wingdings 3" charset="2"/>
              <a:buNone/>
            </a:pPr>
            <a:r>
              <a:rPr lang="ja-JP" altLang="en-US" b="1">
                <a:solidFill>
                  <a:srgbClr val="FF0000"/>
                </a:solidFill>
              </a:rPr>
              <a:t>ショートステイ</a:t>
            </a:r>
            <a:endParaRPr lang="en-US" altLang="ja-JP" b="1">
              <a:solidFill>
                <a:srgbClr val="FF0000"/>
              </a:solidFill>
            </a:endParaRPr>
          </a:p>
          <a:p>
            <a:pPr marL="0" indent="0" eaLnBrk="1" hangingPunct="1">
              <a:buFont typeface="Wingdings 3" charset="2"/>
              <a:buNone/>
            </a:pPr>
            <a:r>
              <a:rPr lang="en-US" altLang="ja-JP"/>
              <a:t>Short-stay daily-life services (welfare-oriented short-stay)</a:t>
            </a:r>
          </a:p>
          <a:p>
            <a:pPr marL="0" indent="0" eaLnBrk="1" hangingPunct="1">
              <a:buFont typeface="Wingdings 3" charset="2"/>
              <a:buNone/>
            </a:pPr>
            <a:r>
              <a:rPr lang="en-US" altLang="ja-JP"/>
              <a:t>Short-stay medical services</a:t>
            </a:r>
          </a:p>
        </p:txBody>
      </p:sp>
      <p:pic>
        <p:nvPicPr>
          <p:cNvPr id="3686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950913"/>
            <a:ext cx="34782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0050" y="4554538"/>
            <a:ext cx="153193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9463" y="4059238"/>
            <a:ext cx="17843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77863" y="228600"/>
            <a:ext cx="8594725" cy="687388"/>
          </a:xfrm>
        </p:spPr>
        <p:txBody>
          <a:bodyPr/>
          <a:lstStyle/>
          <a:p>
            <a:pPr eaLnBrk="1" hangingPunct="1"/>
            <a:r>
              <a:rPr lang="en-US" altLang="ja-JP" sz="2800">
                <a:ea typeface="ＭＳ Ｐゴシック" charset="-128"/>
              </a:rPr>
              <a:t>Small-scale and multifunctional in-home care</a:t>
            </a:r>
          </a:p>
        </p:txBody>
      </p:sp>
      <p:pic>
        <p:nvPicPr>
          <p:cNvPr id="38915" name="図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06538" y="1222375"/>
            <a:ext cx="6345237" cy="2255838"/>
          </a:xfrm>
        </p:spPr>
      </p:pic>
      <p:sp>
        <p:nvSpPr>
          <p:cNvPr id="38916" name="TextBox 5"/>
          <p:cNvSpPr txBox="1">
            <a:spLocks noChangeArrowheads="1"/>
          </p:cNvSpPr>
          <p:nvPr/>
        </p:nvSpPr>
        <p:spPr bwMode="auto">
          <a:xfrm>
            <a:off x="1803400" y="1149350"/>
            <a:ext cx="16192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Conventional</a:t>
            </a:r>
          </a:p>
        </p:txBody>
      </p:sp>
      <p:sp>
        <p:nvSpPr>
          <p:cNvPr id="38917" name="TextBox 6"/>
          <p:cNvSpPr txBox="1">
            <a:spLocks noChangeArrowheads="1"/>
          </p:cNvSpPr>
          <p:nvPr/>
        </p:nvSpPr>
        <p:spPr bwMode="auto">
          <a:xfrm>
            <a:off x="5375275" y="1087438"/>
            <a:ext cx="2236788"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100">
                <a:solidFill>
                  <a:schemeClr val="tx1"/>
                </a:solidFill>
              </a:rPr>
              <a:t>Small-scale and multifunctional in-home care</a:t>
            </a:r>
          </a:p>
        </p:txBody>
      </p:sp>
      <p:sp>
        <p:nvSpPr>
          <p:cNvPr id="38918" name="TextBox 7"/>
          <p:cNvSpPr txBox="1">
            <a:spLocks noChangeArrowheads="1"/>
          </p:cNvSpPr>
          <p:nvPr/>
        </p:nvSpPr>
        <p:spPr bwMode="auto">
          <a:xfrm>
            <a:off x="3609975" y="1606550"/>
            <a:ext cx="64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400">
                <a:solidFill>
                  <a:schemeClr val="tx1"/>
                </a:solidFill>
              </a:rPr>
              <a:t>Home</a:t>
            </a:r>
          </a:p>
        </p:txBody>
      </p:sp>
      <p:sp>
        <p:nvSpPr>
          <p:cNvPr id="38919" name="TextBox 8"/>
          <p:cNvSpPr txBox="1">
            <a:spLocks noChangeArrowheads="1"/>
          </p:cNvSpPr>
          <p:nvPr/>
        </p:nvSpPr>
        <p:spPr bwMode="auto">
          <a:xfrm>
            <a:off x="1192213" y="3101975"/>
            <a:ext cx="1458912"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400">
                <a:solidFill>
                  <a:schemeClr val="tx1"/>
                </a:solidFill>
              </a:rPr>
              <a:t>In-home service</a:t>
            </a:r>
          </a:p>
        </p:txBody>
      </p:sp>
      <p:sp>
        <p:nvSpPr>
          <p:cNvPr id="38920" name="TextBox 9"/>
          <p:cNvSpPr txBox="1">
            <a:spLocks noChangeArrowheads="1"/>
          </p:cNvSpPr>
          <p:nvPr/>
        </p:nvSpPr>
        <p:spPr bwMode="auto">
          <a:xfrm>
            <a:off x="2651125" y="3101975"/>
            <a:ext cx="10985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400">
                <a:solidFill>
                  <a:schemeClr val="tx1"/>
                </a:solidFill>
              </a:rPr>
              <a:t>Day service</a:t>
            </a:r>
          </a:p>
        </p:txBody>
      </p:sp>
      <p:sp>
        <p:nvSpPr>
          <p:cNvPr id="38921" name="TextBox 10"/>
          <p:cNvSpPr txBox="1">
            <a:spLocks noChangeArrowheads="1"/>
          </p:cNvSpPr>
          <p:nvPr/>
        </p:nvSpPr>
        <p:spPr bwMode="auto">
          <a:xfrm>
            <a:off x="3794125" y="3101975"/>
            <a:ext cx="9858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400">
                <a:solidFill>
                  <a:schemeClr val="tx1"/>
                </a:solidFill>
              </a:rPr>
              <a:t>Short stay</a:t>
            </a:r>
          </a:p>
        </p:txBody>
      </p:sp>
      <p:sp>
        <p:nvSpPr>
          <p:cNvPr id="38922" name="TextBox 11"/>
          <p:cNvSpPr txBox="1">
            <a:spLocks noChangeArrowheads="1"/>
          </p:cNvSpPr>
          <p:nvPr/>
        </p:nvSpPr>
        <p:spPr bwMode="auto">
          <a:xfrm>
            <a:off x="4975225" y="3589338"/>
            <a:ext cx="4003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600">
                <a:solidFill>
                  <a:schemeClr val="tx1"/>
                </a:solidFill>
              </a:rPr>
              <a:t>Combination of In-home and Respite care</a:t>
            </a:r>
          </a:p>
        </p:txBody>
      </p:sp>
      <p:sp>
        <p:nvSpPr>
          <p:cNvPr id="38923" name="TextBox 12"/>
          <p:cNvSpPr txBox="1">
            <a:spLocks noChangeArrowheads="1"/>
          </p:cNvSpPr>
          <p:nvPr/>
        </p:nvSpPr>
        <p:spPr bwMode="auto">
          <a:xfrm>
            <a:off x="1212850" y="4394200"/>
            <a:ext cx="82137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Char char="-"/>
            </a:pPr>
            <a:r>
              <a:rPr kumimoji="0" lang="en-US" altLang="ja-JP">
                <a:solidFill>
                  <a:schemeClr val="tx1"/>
                </a:solidFill>
              </a:rPr>
              <a:t>This idea has started in 2006</a:t>
            </a:r>
          </a:p>
          <a:p>
            <a:pPr eaLnBrk="1" hangingPunct="1">
              <a:spcBef>
                <a:spcPct val="0"/>
              </a:spcBef>
              <a:buClrTx/>
              <a:buSzTx/>
              <a:buFontTx/>
              <a:buChar char="-"/>
            </a:pPr>
            <a:r>
              <a:rPr kumimoji="0" lang="en-US" altLang="ja-JP">
                <a:solidFill>
                  <a:schemeClr val="tx1"/>
                </a:solidFill>
              </a:rPr>
              <a:t>The government encourage this service (to reduce gross insurance payment)</a:t>
            </a:r>
          </a:p>
          <a:p>
            <a:pPr eaLnBrk="1" hangingPunct="1">
              <a:spcBef>
                <a:spcPct val="0"/>
              </a:spcBef>
              <a:buClrTx/>
              <a:buSzTx/>
              <a:buFontTx/>
              <a:buChar char="-"/>
            </a:pPr>
            <a:r>
              <a:rPr kumimoji="0" lang="en-US" altLang="ja-JP">
                <a:solidFill>
                  <a:schemeClr val="tx1"/>
                </a:solidFill>
              </a:rPr>
              <a:t> Goal: Accepting 0.4 million users by 2025 (7x as of 2011)</a:t>
            </a:r>
          </a:p>
          <a:p>
            <a:pPr eaLnBrk="1" hangingPunct="1">
              <a:spcBef>
                <a:spcPct val="0"/>
              </a:spcBef>
              <a:buClrTx/>
              <a:buSzTx/>
              <a:buFontTx/>
              <a:buChar char="-"/>
            </a:pPr>
            <a:r>
              <a:rPr kumimoji="0" lang="en-US" altLang="ja-JP">
                <a:solidFill>
                  <a:srgbClr val="FF0000"/>
                </a:solidFill>
              </a:rPr>
              <a:t>But</a:t>
            </a:r>
          </a:p>
          <a:p>
            <a:pPr eaLnBrk="1" hangingPunct="1">
              <a:spcBef>
                <a:spcPct val="0"/>
              </a:spcBef>
              <a:buClrTx/>
              <a:buSzTx/>
              <a:buFontTx/>
              <a:buChar char="-"/>
            </a:pPr>
            <a:r>
              <a:rPr kumimoji="0" lang="en-US" altLang="ja-JP">
                <a:solidFill>
                  <a:schemeClr val="tx1"/>
                </a:solidFill>
              </a:rPr>
              <a:t> Not increasing as expected because of difficulty in management </a:t>
            </a:r>
          </a:p>
          <a:p>
            <a:pPr eaLnBrk="1" hangingPunct="1">
              <a:spcBef>
                <a:spcPct val="0"/>
              </a:spcBef>
              <a:buClrTx/>
              <a:buSzTx/>
              <a:buFontTx/>
              <a:buNone/>
            </a:pPr>
            <a:endParaRPr kumimoji="0" lang="en-US" altLang="ja-JP">
              <a:solidFill>
                <a:schemeClr val="tx1"/>
              </a:solidFill>
            </a:endParaRPr>
          </a:p>
        </p:txBody>
      </p:sp>
      <p:sp>
        <p:nvSpPr>
          <p:cNvPr id="38924" name="テキスト ボックス 1"/>
          <p:cNvSpPr txBox="1">
            <a:spLocks noChangeArrowheads="1"/>
          </p:cNvSpPr>
          <p:nvPr/>
        </p:nvSpPr>
        <p:spPr bwMode="auto">
          <a:xfrm>
            <a:off x="3040063" y="731838"/>
            <a:ext cx="327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小規模多機能居宅介護</a:t>
            </a:r>
          </a:p>
        </p:txBody>
      </p:sp>
      <p:sp>
        <p:nvSpPr>
          <p:cNvPr id="38925" name="テキスト ボックス 2"/>
          <p:cNvSpPr txBox="1">
            <a:spLocks noChangeArrowheads="1"/>
          </p:cNvSpPr>
          <p:nvPr/>
        </p:nvSpPr>
        <p:spPr bwMode="auto">
          <a:xfrm>
            <a:off x="677863" y="3865563"/>
            <a:ext cx="3933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昔の方式から新しい方式に。</a:t>
            </a:r>
          </a:p>
        </p:txBody>
      </p:sp>
      <p:sp>
        <p:nvSpPr>
          <p:cNvPr id="38926" name="テキスト ボックス 3"/>
          <p:cNvSpPr txBox="1">
            <a:spLocks noChangeArrowheads="1"/>
          </p:cNvSpPr>
          <p:nvPr/>
        </p:nvSpPr>
        <p:spPr bwMode="auto">
          <a:xfrm>
            <a:off x="677863" y="6175375"/>
            <a:ext cx="8202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b="1">
                <a:solidFill>
                  <a:srgbClr val="FF0000"/>
                </a:solidFill>
                <a:latin typeface="Arial" charset="0"/>
              </a:rPr>
              <a:t>このアイディアは</a:t>
            </a:r>
            <a:r>
              <a:rPr lang="en-US" altLang="ja-JP" b="1">
                <a:solidFill>
                  <a:srgbClr val="FF0000"/>
                </a:solidFill>
                <a:latin typeface="Arial" charset="0"/>
              </a:rPr>
              <a:t>2006</a:t>
            </a:r>
            <a:r>
              <a:rPr lang="ja-JP" altLang="en-US" b="1">
                <a:solidFill>
                  <a:srgbClr val="FF0000"/>
                </a:solidFill>
                <a:latin typeface="Arial" charset="0"/>
              </a:rPr>
              <a:t>にスタートしました。政府はこのサービスを一押ししています。</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が、経営が難しく思ったほど増えていません。</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77863" y="128588"/>
            <a:ext cx="8596312" cy="754062"/>
          </a:xfrm>
        </p:spPr>
        <p:txBody>
          <a:bodyPr/>
          <a:lstStyle/>
          <a:p>
            <a:pPr eaLnBrk="1" hangingPunct="1"/>
            <a:r>
              <a:rPr lang="en-US" altLang="ja-JP">
                <a:ea typeface="ＭＳ Ｐゴシック" charset="-128"/>
              </a:rPr>
              <a:t>Facility Care</a:t>
            </a:r>
          </a:p>
        </p:txBody>
      </p:sp>
      <p:sp>
        <p:nvSpPr>
          <p:cNvPr id="40963" name="コンテンツ プレースホルダー 2"/>
          <p:cNvSpPr>
            <a:spLocks noGrp="1"/>
          </p:cNvSpPr>
          <p:nvPr>
            <p:ph idx="1"/>
          </p:nvPr>
        </p:nvSpPr>
        <p:spPr>
          <a:xfrm>
            <a:off x="677863" y="882650"/>
            <a:ext cx="4905375" cy="5159375"/>
          </a:xfrm>
        </p:spPr>
        <p:txBody>
          <a:bodyPr/>
          <a:lstStyle/>
          <a:p>
            <a:pPr marL="0" indent="0" eaLnBrk="1" hangingPunct="1">
              <a:buFont typeface="Wingdings 3" charset="2"/>
              <a:buNone/>
            </a:pPr>
            <a:r>
              <a:rPr lang="ja-JP" altLang="en-US" b="1">
                <a:solidFill>
                  <a:srgbClr val="FF0000"/>
                </a:solidFill>
              </a:rPr>
              <a:t>介護老人福祉施設（特別養護老人ホーム）</a:t>
            </a:r>
            <a:endParaRPr lang="en-US" altLang="ja-JP" b="1">
              <a:solidFill>
                <a:srgbClr val="FF0000"/>
              </a:solidFill>
            </a:endParaRPr>
          </a:p>
          <a:p>
            <a:pPr marL="0" indent="0" eaLnBrk="1" hangingPunct="1">
              <a:buFont typeface="Wingdings 3" charset="2"/>
              <a:buNone/>
            </a:pPr>
            <a:r>
              <a:rPr lang="ja-JP" altLang="en-US"/>
              <a:t>・</a:t>
            </a:r>
            <a:r>
              <a:rPr lang="en-US" altLang="ja-JP"/>
              <a:t>Welfare facility for the elderly</a:t>
            </a:r>
          </a:p>
          <a:p>
            <a:pPr marL="0" indent="0" eaLnBrk="1" hangingPunct="1">
              <a:buFont typeface="Wingdings 3" charset="2"/>
              <a:buNone/>
            </a:pPr>
            <a:r>
              <a:rPr lang="en-US" altLang="ja-JP"/>
              <a:t>	requiring care</a:t>
            </a:r>
          </a:p>
          <a:p>
            <a:pPr marL="0" indent="0" eaLnBrk="1" hangingPunct="1">
              <a:buFont typeface="Wingdings 3" charset="2"/>
              <a:buNone/>
            </a:pPr>
            <a:endParaRPr lang="en-US" altLang="ja-JP"/>
          </a:p>
          <a:p>
            <a:pPr marL="0" indent="0" eaLnBrk="1" hangingPunct="1">
              <a:buFont typeface="Wingdings 3" charset="2"/>
              <a:buNone/>
            </a:pPr>
            <a:r>
              <a:rPr lang="ja-JP" altLang="en-US" b="1">
                <a:solidFill>
                  <a:srgbClr val="FF0000"/>
                </a:solidFill>
              </a:rPr>
              <a:t>地域密着型特別養護老人ホーム</a:t>
            </a:r>
            <a:endParaRPr lang="en-US" altLang="ja-JP" b="1">
              <a:solidFill>
                <a:srgbClr val="FF0000"/>
              </a:solidFill>
            </a:endParaRPr>
          </a:p>
          <a:p>
            <a:pPr marL="0" indent="0" eaLnBrk="1" hangingPunct="1">
              <a:buFont typeface="Wingdings 3" charset="2"/>
              <a:buNone/>
            </a:pPr>
            <a:r>
              <a:rPr lang="ja-JP" altLang="en-US"/>
              <a:t>・</a:t>
            </a:r>
            <a:r>
              <a:rPr lang="en-US" altLang="ja-JP"/>
              <a:t>Community-oriented welfare</a:t>
            </a:r>
          </a:p>
          <a:p>
            <a:pPr marL="0" indent="0" eaLnBrk="1" hangingPunct="1">
              <a:buFont typeface="Wingdings 3" charset="2"/>
              <a:buNone/>
            </a:pPr>
            <a:r>
              <a:rPr lang="en-US" altLang="ja-JP"/>
              <a:t>	facility for the elderly requiring care</a:t>
            </a:r>
          </a:p>
          <a:p>
            <a:pPr marL="0" indent="0" eaLnBrk="1" hangingPunct="1">
              <a:buFont typeface="Wingdings 3" charset="2"/>
              <a:buNone/>
            </a:pPr>
            <a:endParaRPr kumimoji="1" lang="en-US" altLang="ja-JP"/>
          </a:p>
          <a:p>
            <a:pPr marL="0" indent="0" eaLnBrk="1" hangingPunct="1">
              <a:buFont typeface="Wingdings 3" charset="2"/>
              <a:buNone/>
            </a:pPr>
            <a:r>
              <a:rPr kumimoji="1" lang="ja-JP" altLang="en-US" b="1">
                <a:solidFill>
                  <a:srgbClr val="FF0000"/>
                </a:solidFill>
              </a:rPr>
              <a:t>介護老人保健施設（老健）</a:t>
            </a:r>
            <a:endParaRPr kumimoji="1" lang="en-US" altLang="ja-JP" b="1">
              <a:solidFill>
                <a:srgbClr val="FF0000"/>
              </a:solidFill>
            </a:endParaRPr>
          </a:p>
          <a:p>
            <a:pPr marL="0" indent="0" eaLnBrk="1" hangingPunct="1">
              <a:buFont typeface="Wingdings 3" charset="2"/>
              <a:buNone/>
            </a:pPr>
            <a:r>
              <a:rPr kumimoji="1" lang="ja-JP" altLang="en-US"/>
              <a:t>・</a:t>
            </a:r>
            <a:r>
              <a:rPr kumimoji="1" lang="en-US" altLang="ja-JP"/>
              <a:t>Health service facility for the elderly requiring care(rehabilitation)</a:t>
            </a:r>
          </a:p>
          <a:p>
            <a:pPr marL="0" indent="0" eaLnBrk="1" hangingPunct="1">
              <a:buFont typeface="Wingdings 3" charset="2"/>
              <a:buNone/>
            </a:pPr>
            <a:endParaRPr kumimoji="1" lang="ja-JP" altLang="en-US"/>
          </a:p>
        </p:txBody>
      </p:sp>
      <p:pic>
        <p:nvPicPr>
          <p:cNvPr id="4096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652463"/>
            <a:ext cx="19843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9638" y="2190750"/>
            <a:ext cx="14097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6913" y="3316288"/>
            <a:ext cx="241458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51425" y="4437063"/>
            <a:ext cx="1981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1"/>
          <p:cNvSpPr txBox="1">
            <a:spLocks noChangeArrowheads="1"/>
          </p:cNvSpPr>
          <p:nvPr/>
        </p:nvSpPr>
        <p:spPr bwMode="auto">
          <a:xfrm>
            <a:off x="2938463" y="1730375"/>
            <a:ext cx="3433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en-US">
                <a:solidFill>
                  <a:srgbClr val="CC0000"/>
                </a:solidFill>
                <a:latin typeface="Arial" charset="0"/>
              </a:rPr>
              <a:t>Like a “nursing home” in the US</a:t>
            </a:r>
          </a:p>
        </p:txBody>
      </p:sp>
      <p:sp>
        <p:nvSpPr>
          <p:cNvPr id="40969" name="TextBox 8"/>
          <p:cNvSpPr txBox="1">
            <a:spLocks noChangeArrowheads="1"/>
          </p:cNvSpPr>
          <p:nvPr/>
        </p:nvSpPr>
        <p:spPr bwMode="auto">
          <a:xfrm>
            <a:off x="1147763" y="3667125"/>
            <a:ext cx="555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en-US">
                <a:solidFill>
                  <a:srgbClr val="CC0000"/>
                </a:solidFill>
                <a:latin typeface="Arial" charset="0"/>
              </a:rPr>
              <a:t>Small branch of nursing home less than 29 residents</a:t>
            </a:r>
          </a:p>
        </p:txBody>
      </p:sp>
      <p:sp>
        <p:nvSpPr>
          <p:cNvPr id="40970" name="TextBox 1"/>
          <p:cNvSpPr txBox="1">
            <a:spLocks noChangeArrowheads="1"/>
          </p:cNvSpPr>
          <p:nvPr/>
        </p:nvSpPr>
        <p:spPr bwMode="auto">
          <a:xfrm>
            <a:off x="352425" y="5534025"/>
            <a:ext cx="469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en-US" altLang="en-US" sz="2000">
                <a:solidFill>
                  <a:srgbClr val="FF0000"/>
                </a:solidFill>
                <a:latin typeface="Arial" charset="0"/>
              </a:rPr>
              <a:t>Not enough nursing homes.</a:t>
            </a:r>
          </a:p>
          <a:p>
            <a:pPr>
              <a:spcBef>
                <a:spcPct val="0"/>
              </a:spcBef>
              <a:buClrTx/>
              <a:buSzTx/>
              <a:buFontTx/>
              <a:buNone/>
            </a:pPr>
            <a:r>
              <a:rPr lang="en-US" altLang="en-US" sz="2000">
                <a:solidFill>
                  <a:srgbClr val="FF0000"/>
                </a:solidFill>
                <a:latin typeface="Arial" charset="0"/>
              </a:rPr>
              <a:t>Many elders are waiting for the vacancy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77863" y="112713"/>
            <a:ext cx="8596312" cy="754062"/>
          </a:xfrm>
        </p:spPr>
        <p:txBody>
          <a:bodyPr/>
          <a:lstStyle/>
          <a:p>
            <a:pPr eaLnBrk="1" hangingPunct="1"/>
            <a:r>
              <a:rPr lang="en-US" altLang="ja-JP">
                <a:ea typeface="ＭＳ Ｐゴシック" charset="-128"/>
              </a:rPr>
              <a:t>Facility Care</a:t>
            </a:r>
          </a:p>
        </p:txBody>
      </p:sp>
      <p:sp>
        <p:nvSpPr>
          <p:cNvPr id="43011" name="コンテンツ プレースホルダー 2"/>
          <p:cNvSpPr>
            <a:spLocks noGrp="1"/>
          </p:cNvSpPr>
          <p:nvPr>
            <p:ph idx="1"/>
          </p:nvPr>
        </p:nvSpPr>
        <p:spPr>
          <a:xfrm>
            <a:off x="677863" y="866775"/>
            <a:ext cx="5065712" cy="5175250"/>
          </a:xfrm>
        </p:spPr>
        <p:txBody>
          <a:bodyPr/>
          <a:lstStyle/>
          <a:p>
            <a:pPr marL="0" indent="0" eaLnBrk="1" hangingPunct="1">
              <a:buFont typeface="Wingdings 3" charset="2"/>
              <a:buNone/>
            </a:pPr>
            <a:r>
              <a:rPr kumimoji="1" lang="ja-JP" altLang="en-US" b="1">
                <a:solidFill>
                  <a:srgbClr val="FF0000"/>
                </a:solidFill>
              </a:rPr>
              <a:t>介護療養型医療施設</a:t>
            </a:r>
            <a:endParaRPr kumimoji="1" lang="en-US" altLang="ja-JP" b="1">
              <a:solidFill>
                <a:srgbClr val="FF0000"/>
              </a:solidFill>
            </a:endParaRPr>
          </a:p>
          <a:p>
            <a:pPr marL="0" indent="0" eaLnBrk="1" hangingPunct="1">
              <a:buFont typeface="Wingdings 3" charset="2"/>
              <a:buNone/>
            </a:pPr>
            <a:r>
              <a:rPr kumimoji="1" lang="en-US" altLang="ja-JP"/>
              <a:t>Sanatorium type medical care facility for the elderly requiring care</a:t>
            </a:r>
          </a:p>
          <a:p>
            <a:pPr marL="0" indent="0" eaLnBrk="1" hangingPunct="1">
              <a:buFont typeface="Wingdings 3" charset="2"/>
              <a:buNone/>
            </a:pPr>
            <a:endParaRPr lang="en-US" altLang="ja-JP"/>
          </a:p>
          <a:p>
            <a:pPr marL="0" indent="0" eaLnBrk="1" hangingPunct="1">
              <a:buFont typeface="Wingdings 3" charset="2"/>
              <a:buNone/>
            </a:pPr>
            <a:r>
              <a:rPr kumimoji="1" lang="ja-JP" altLang="en-US" b="1">
                <a:solidFill>
                  <a:srgbClr val="FF0000"/>
                </a:solidFill>
              </a:rPr>
              <a:t>グループホーム</a:t>
            </a:r>
            <a:endParaRPr kumimoji="1" lang="en-US" altLang="ja-JP" b="1">
              <a:solidFill>
                <a:srgbClr val="FF0000"/>
              </a:solidFill>
            </a:endParaRPr>
          </a:p>
          <a:p>
            <a:pPr marL="0" indent="0" eaLnBrk="1" hangingPunct="1">
              <a:buFont typeface="Wingdings 3" charset="2"/>
              <a:buNone/>
            </a:pPr>
            <a:r>
              <a:rPr kumimoji="1" lang="en-US" altLang="ja-JP"/>
              <a:t>Daily-life group care for the elderly with dementia(group home for the elderly with dementia)</a:t>
            </a:r>
          </a:p>
          <a:p>
            <a:pPr marL="0" indent="0" eaLnBrk="1" hangingPunct="1">
              <a:buFont typeface="Wingdings 3" charset="2"/>
              <a:buNone/>
            </a:pPr>
            <a:endParaRPr lang="en-US" altLang="ja-JP"/>
          </a:p>
          <a:p>
            <a:pPr marL="0" indent="0" eaLnBrk="1" hangingPunct="1">
              <a:buFont typeface="Wingdings 3" charset="2"/>
              <a:buNone/>
            </a:pPr>
            <a:r>
              <a:rPr kumimoji="1" lang="ja-JP" altLang="en-US" b="1">
                <a:solidFill>
                  <a:srgbClr val="FF0000"/>
                </a:solidFill>
              </a:rPr>
              <a:t>特定施設</a:t>
            </a:r>
            <a:r>
              <a:rPr lang="ja-JP" altLang="en-US" b="1">
                <a:solidFill>
                  <a:srgbClr val="FF0000"/>
                </a:solidFill>
              </a:rPr>
              <a:t>（有料老人ホーム）</a:t>
            </a:r>
            <a:endParaRPr kumimoji="1" lang="en-US" altLang="ja-JP" b="1">
              <a:solidFill>
                <a:srgbClr val="FF0000"/>
              </a:solidFill>
            </a:endParaRPr>
          </a:p>
          <a:p>
            <a:pPr marL="0" indent="0" eaLnBrk="1" hangingPunct="1">
              <a:buFont typeface="Wingdings 3" charset="2"/>
              <a:buNone/>
            </a:pPr>
            <a:r>
              <a:rPr kumimoji="1" lang="en-US" altLang="ja-JP"/>
              <a:t>Daily-life care service in specified facilities</a:t>
            </a:r>
          </a:p>
          <a:p>
            <a:pPr marL="0" indent="0" eaLnBrk="1" hangingPunct="1">
              <a:buFont typeface="Wingdings 3" charset="2"/>
              <a:buNone/>
            </a:pPr>
            <a:r>
              <a:rPr lang="en-US" altLang="ja-JP"/>
              <a:t>Community-oriented daily-life care service in specified facilities</a:t>
            </a:r>
          </a:p>
          <a:p>
            <a:pPr marL="0" indent="0" eaLnBrk="1" hangingPunct="1">
              <a:buFont typeface="Wingdings 3" charset="2"/>
              <a:buNone/>
            </a:pPr>
            <a:endParaRPr kumimoji="1" lang="ja-JP" altLang="en-US"/>
          </a:p>
        </p:txBody>
      </p:sp>
      <p:pic>
        <p:nvPicPr>
          <p:cNvPr id="43012"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79463"/>
            <a:ext cx="22002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579688"/>
            <a:ext cx="21717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64263" y="4560888"/>
            <a:ext cx="17240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1"/>
          <p:cNvSpPr txBox="1">
            <a:spLocks noChangeArrowheads="1"/>
          </p:cNvSpPr>
          <p:nvPr/>
        </p:nvSpPr>
        <p:spPr bwMode="auto">
          <a:xfrm>
            <a:off x="2020888" y="3490913"/>
            <a:ext cx="342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en-US">
                <a:solidFill>
                  <a:srgbClr val="CC0000"/>
                </a:solidFill>
                <a:latin typeface="Arial" charset="0"/>
              </a:rPr>
              <a:t>Like a “Memory Care” in the US</a:t>
            </a:r>
          </a:p>
        </p:txBody>
      </p:sp>
      <p:sp>
        <p:nvSpPr>
          <p:cNvPr id="43016" name="TextBox 2"/>
          <p:cNvSpPr txBox="1">
            <a:spLocks noChangeArrowheads="1"/>
          </p:cNvSpPr>
          <p:nvPr/>
        </p:nvSpPr>
        <p:spPr bwMode="auto">
          <a:xfrm>
            <a:off x="882650" y="5662613"/>
            <a:ext cx="339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en-US">
                <a:solidFill>
                  <a:srgbClr val="CC0000"/>
                </a:solidFill>
                <a:latin typeface="Arial" charset="0"/>
              </a:rPr>
              <a:t>Only for rich people</a:t>
            </a:r>
          </a:p>
          <a:p>
            <a:pPr eaLnBrk="1" hangingPunct="1">
              <a:spcBef>
                <a:spcPct val="0"/>
              </a:spcBef>
              <a:buClrTx/>
              <a:buSzTx/>
              <a:buFontTx/>
              <a:buNone/>
            </a:pPr>
            <a:r>
              <a:rPr lang="en-US" altLang="en-US">
                <a:solidFill>
                  <a:srgbClr val="CC0000"/>
                </a:solidFill>
                <a:latin typeface="Arial" charset="0"/>
              </a:rPr>
              <a:t> Pay initially $10,000 – 100,000</a:t>
            </a:r>
          </a:p>
          <a:p>
            <a:pPr eaLnBrk="1" hangingPunct="1">
              <a:spcBef>
                <a:spcPct val="0"/>
              </a:spcBef>
              <a:buClrTx/>
              <a:buSzTx/>
              <a:buFontTx/>
              <a:buNone/>
            </a:pPr>
            <a:r>
              <a:rPr lang="en-US" altLang="en-US">
                <a:solidFill>
                  <a:srgbClr val="CC0000"/>
                </a:solidFill>
                <a:latin typeface="Arial" charset="0"/>
              </a:rPr>
              <a:t>  and $3,000 – 4,000 monthly</a:t>
            </a:r>
            <a:r>
              <a:rPr lang="en-US" altLang="en-US">
                <a:solidFill>
                  <a:schemeClr val="tx1"/>
                </a:solidFill>
                <a:latin typeface="Arial"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82563"/>
            <a:ext cx="4122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ontent Placeholder 2"/>
          <p:cNvSpPr>
            <a:spLocks noGrp="1"/>
          </p:cNvSpPr>
          <p:nvPr>
            <p:ph idx="1"/>
          </p:nvPr>
        </p:nvSpPr>
        <p:spPr>
          <a:xfrm>
            <a:off x="1363663" y="2779713"/>
            <a:ext cx="7413625" cy="2390775"/>
          </a:xfrm>
        </p:spPr>
        <p:txBody>
          <a:bodyPr/>
          <a:lstStyle/>
          <a:p>
            <a:pPr eaLnBrk="1" hangingPunct="1"/>
            <a:r>
              <a:rPr lang="en-US" altLang="ja-JP" sz="2400">
                <a:ea typeface="ＭＳ Ｐゴシック" charset="-128"/>
              </a:rPr>
              <a:t>Introduction of Junko</a:t>
            </a:r>
          </a:p>
          <a:p>
            <a:pPr eaLnBrk="1" hangingPunct="1"/>
            <a:r>
              <a:rPr lang="en-US" altLang="ja-JP" sz="2400">
                <a:ea typeface="ＭＳ Ｐゴシック" charset="-128"/>
              </a:rPr>
              <a:t>The new book plan “The World Caregiving”</a:t>
            </a:r>
          </a:p>
          <a:p>
            <a:pPr eaLnBrk="1" hangingPunct="1"/>
            <a:r>
              <a:rPr lang="en-US" altLang="ja-JP" sz="2400">
                <a:ea typeface="ＭＳ Ｐゴシック" charset="-128"/>
              </a:rPr>
              <a:t>The issues about Japan’s long-term care insurance</a:t>
            </a:r>
          </a:p>
          <a:p>
            <a:pPr eaLnBrk="1" hangingPunct="1"/>
            <a:r>
              <a:rPr lang="en-US" altLang="ja-JP" sz="2400">
                <a:ea typeface="ＭＳ Ｐゴシック" charset="-128"/>
              </a:rPr>
              <a:t>The issues about Japanese caregivers</a:t>
            </a:r>
          </a:p>
          <a:p>
            <a:pPr eaLnBrk="1" hangingPunct="1"/>
            <a:r>
              <a:rPr lang="en-US" altLang="ja-JP" sz="2400">
                <a:ea typeface="ＭＳ Ｐゴシック" charset="-128"/>
              </a:rPr>
              <a:t>Questionnaire</a:t>
            </a:r>
          </a:p>
        </p:txBody>
      </p:sp>
      <p:sp>
        <p:nvSpPr>
          <p:cNvPr id="9220" name="テキスト ボックス 1"/>
          <p:cNvSpPr txBox="1">
            <a:spLocks noChangeArrowheads="1"/>
          </p:cNvSpPr>
          <p:nvPr/>
        </p:nvSpPr>
        <p:spPr bwMode="auto">
          <a:xfrm>
            <a:off x="349250" y="5522913"/>
            <a:ext cx="10848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議題：▶</a:t>
            </a:r>
            <a:r>
              <a:rPr lang="en-US" altLang="ja-JP" sz="2400" b="1">
                <a:solidFill>
                  <a:srgbClr val="FF0000"/>
                </a:solidFill>
                <a:latin typeface="Arial" charset="0"/>
              </a:rPr>
              <a:t>Junko</a:t>
            </a:r>
            <a:r>
              <a:rPr lang="ja-JP" altLang="en-US" sz="2400" b="1">
                <a:solidFill>
                  <a:srgbClr val="FF0000"/>
                </a:solidFill>
                <a:latin typeface="Arial" charset="0"/>
              </a:rPr>
              <a:t>の紹介▶世界の介護という新しい本▶日本の介護保険制度について</a:t>
            </a:r>
            <a:endParaRPr lang="en-US" altLang="ja-JP" sz="2400" b="1">
              <a:solidFill>
                <a:srgbClr val="FF0000"/>
              </a:solidFill>
              <a:latin typeface="Arial" charset="0"/>
            </a:endParaRPr>
          </a:p>
          <a:p>
            <a:pPr>
              <a:spcBef>
                <a:spcPct val="0"/>
              </a:spcBef>
              <a:buClrTx/>
              <a:buSzTx/>
              <a:buFontTx/>
              <a:buNone/>
            </a:pPr>
            <a:r>
              <a:rPr lang="ja-JP" altLang="en-US" sz="2400" b="1">
                <a:solidFill>
                  <a:srgbClr val="FF0000"/>
                </a:solidFill>
                <a:latin typeface="Arial" charset="0"/>
              </a:rPr>
              <a:t>　　　　▶日本の介護職員について▶質疑応答</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77863" y="320675"/>
            <a:ext cx="8596312" cy="1320800"/>
          </a:xfrm>
        </p:spPr>
        <p:txBody>
          <a:bodyPr/>
          <a:lstStyle/>
          <a:p>
            <a:pPr eaLnBrk="1" hangingPunct="1"/>
            <a:r>
              <a:rPr lang="en-US" altLang="ja-JP">
                <a:ea typeface="ＭＳ Ｐゴシック" charset="-128"/>
              </a:rPr>
              <a:t>Other Services</a:t>
            </a:r>
          </a:p>
        </p:txBody>
      </p:sp>
      <p:sp>
        <p:nvSpPr>
          <p:cNvPr id="45059" name="コンテンツ プレースホルダー 2"/>
          <p:cNvSpPr>
            <a:spLocks noGrp="1"/>
          </p:cNvSpPr>
          <p:nvPr>
            <p:ph idx="1"/>
          </p:nvPr>
        </p:nvSpPr>
        <p:spPr>
          <a:xfrm>
            <a:off x="133350" y="1363663"/>
            <a:ext cx="6500813" cy="5062537"/>
          </a:xfrm>
        </p:spPr>
        <p:txBody>
          <a:bodyPr/>
          <a:lstStyle/>
          <a:p>
            <a:pPr marL="0" indent="0" eaLnBrk="1" hangingPunct="1">
              <a:buFont typeface="Wingdings 3" charset="2"/>
              <a:buNone/>
            </a:pPr>
            <a:r>
              <a:rPr lang="ja-JP" altLang="en-US" sz="2400" b="1">
                <a:solidFill>
                  <a:srgbClr val="FF0000"/>
                </a:solidFill>
              </a:rPr>
              <a:t>福祉用具貸与</a:t>
            </a:r>
            <a:endParaRPr lang="en-US" altLang="ja-JP" sz="2400" b="1">
              <a:solidFill>
                <a:srgbClr val="FF0000"/>
              </a:solidFill>
            </a:endParaRPr>
          </a:p>
          <a:p>
            <a:pPr marL="0" indent="0" eaLnBrk="1" hangingPunct="1">
              <a:buFont typeface="Wingdings 3" charset="2"/>
              <a:buNone/>
            </a:pPr>
            <a:r>
              <a:rPr lang="en-US" altLang="ja-JP" sz="2400"/>
              <a:t>Rental of welfare equipment</a:t>
            </a:r>
          </a:p>
          <a:p>
            <a:pPr marL="0" indent="0" eaLnBrk="1" hangingPunct="1">
              <a:buFont typeface="Wingdings 3" charset="2"/>
              <a:buNone/>
            </a:pPr>
            <a:endParaRPr lang="en-US" altLang="ja-JP" sz="2400"/>
          </a:p>
          <a:p>
            <a:pPr marL="0" indent="0" eaLnBrk="1" hangingPunct="1">
              <a:buFont typeface="Wingdings 3" charset="2"/>
              <a:buNone/>
            </a:pPr>
            <a:r>
              <a:rPr lang="ja-JP" altLang="en-US" sz="2400" b="1">
                <a:solidFill>
                  <a:srgbClr val="FF0000"/>
                </a:solidFill>
              </a:rPr>
              <a:t>福祉用具購入</a:t>
            </a:r>
            <a:endParaRPr lang="en-US" altLang="ja-JP" sz="2400" b="1">
              <a:solidFill>
                <a:srgbClr val="FF0000"/>
              </a:solidFill>
            </a:endParaRPr>
          </a:p>
          <a:p>
            <a:pPr marL="0" indent="0" eaLnBrk="1" hangingPunct="1">
              <a:buFont typeface="Wingdings 3" charset="2"/>
              <a:buNone/>
            </a:pPr>
            <a:r>
              <a:rPr lang="en-US" altLang="ja-JP" sz="2400"/>
              <a:t>Allowance for purchasing welfare equipment</a:t>
            </a:r>
          </a:p>
          <a:p>
            <a:pPr marL="0" indent="0" eaLnBrk="1" hangingPunct="1">
              <a:buFont typeface="Wingdings 3" charset="2"/>
              <a:buNone/>
            </a:pPr>
            <a:endParaRPr kumimoji="1" lang="en-US" altLang="ja-JP" sz="2400"/>
          </a:p>
          <a:p>
            <a:pPr marL="0" indent="0" eaLnBrk="1" hangingPunct="1">
              <a:buFont typeface="Wingdings 3" charset="2"/>
              <a:buNone/>
            </a:pPr>
            <a:r>
              <a:rPr lang="ja-JP" altLang="en-US" sz="2400" b="1">
                <a:solidFill>
                  <a:srgbClr val="FF0000"/>
                </a:solidFill>
              </a:rPr>
              <a:t>住宅改修</a:t>
            </a:r>
            <a:endParaRPr kumimoji="1" lang="en-US" altLang="ja-JP" sz="2400" b="1">
              <a:solidFill>
                <a:srgbClr val="FF0000"/>
              </a:solidFill>
            </a:endParaRPr>
          </a:p>
          <a:p>
            <a:pPr marL="0" indent="0" eaLnBrk="1" hangingPunct="1">
              <a:buFont typeface="Wingdings 3" charset="2"/>
              <a:buNone/>
            </a:pPr>
            <a:r>
              <a:rPr lang="en-US" altLang="ja-JP" sz="2400"/>
              <a:t>Allowance for home renovation</a:t>
            </a:r>
            <a:endParaRPr kumimoji="1" lang="ja-JP" altLang="en-US" sz="2400"/>
          </a:p>
        </p:txBody>
      </p:sp>
      <p:pic>
        <p:nvPicPr>
          <p:cNvPr id="4506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8675" y="320675"/>
            <a:ext cx="216058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2300288"/>
            <a:ext cx="1570037"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4038" y="4237038"/>
            <a:ext cx="2709862"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14413" y="385763"/>
            <a:ext cx="8259762" cy="558800"/>
          </a:xfrm>
        </p:spPr>
        <p:txBody>
          <a:bodyPr>
            <a:normAutofit fontScale="90000"/>
          </a:bodyPr>
          <a:lstStyle/>
          <a:p>
            <a:pPr eaLnBrk="1" hangingPunct="1">
              <a:defRPr/>
            </a:pPr>
            <a:r>
              <a:rPr lang="en-US" altLang="ja-JP" dirty="0" smtClean="0">
                <a:ea typeface="ＭＳ Ｐゴシック" panose="020B0600070205080204" pitchFamily="50" charset="-128"/>
              </a:rPr>
              <a:t>Insurance covers 90% of care cost</a:t>
            </a:r>
          </a:p>
        </p:txBody>
      </p:sp>
      <p:pic>
        <p:nvPicPr>
          <p:cNvPr id="47107" name="図 4"/>
          <p:cNvPicPr>
            <a:picLocks noGrp="1" noChangeAspect="1"/>
          </p:cNvPicPr>
          <p:nvPr>
            <p:ph idx="1"/>
          </p:nvPr>
        </p:nvPicPr>
        <p:blipFill>
          <a:blip r:embed="rId3">
            <a:extLst>
              <a:ext uri="{28A0092B-C50C-407E-A947-70E740481C1C}">
                <a14:useLocalDpi xmlns:a14="http://schemas.microsoft.com/office/drawing/2010/main" val="0"/>
              </a:ext>
            </a:extLst>
          </a:blip>
          <a:srcRect b="18729"/>
          <a:stretch>
            <a:fillRect/>
          </a:stretch>
        </p:blipFill>
        <p:spPr>
          <a:xfrm>
            <a:off x="2260600" y="1636713"/>
            <a:ext cx="5391150" cy="3368675"/>
          </a:xfrm>
        </p:spPr>
      </p:pic>
      <p:sp>
        <p:nvSpPr>
          <p:cNvPr id="47108" name="TextBox 4"/>
          <p:cNvSpPr txBox="1">
            <a:spLocks noChangeArrowheads="1"/>
          </p:cNvSpPr>
          <p:nvPr/>
        </p:nvSpPr>
        <p:spPr bwMode="auto">
          <a:xfrm>
            <a:off x="1895475" y="5149850"/>
            <a:ext cx="5573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Daily necessities and food expenses are not covered</a:t>
            </a:r>
          </a:p>
          <a:p>
            <a:pPr eaLnBrk="1" hangingPunct="1">
              <a:spcBef>
                <a:spcPct val="0"/>
              </a:spcBef>
              <a:buClrTx/>
              <a:buSzTx/>
              <a:buFontTx/>
              <a:buNone/>
            </a:pPr>
            <a:r>
              <a:rPr kumimoji="0" lang="ja-JP" altLang="en-US" b="1">
                <a:solidFill>
                  <a:srgbClr val="FF0000"/>
                </a:solidFill>
              </a:rPr>
              <a:t>ホテルコストは除外</a:t>
            </a:r>
            <a:endParaRPr kumimoji="0" lang="en-US" altLang="ja-JP" b="1">
              <a:solidFill>
                <a:srgbClr val="FF0000"/>
              </a:solidFill>
            </a:endParaRPr>
          </a:p>
        </p:txBody>
      </p:sp>
      <p:sp>
        <p:nvSpPr>
          <p:cNvPr id="47109" name="TextBox 5"/>
          <p:cNvSpPr txBox="1">
            <a:spLocks noChangeArrowheads="1"/>
          </p:cNvSpPr>
          <p:nvPr/>
        </p:nvSpPr>
        <p:spPr bwMode="auto">
          <a:xfrm>
            <a:off x="1906588" y="5697538"/>
            <a:ext cx="72977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Monthly insurance premiums depend on one’s income</a:t>
            </a:r>
          </a:p>
          <a:p>
            <a:pPr eaLnBrk="1" hangingPunct="1">
              <a:spcBef>
                <a:spcPct val="0"/>
              </a:spcBef>
              <a:buClrTx/>
              <a:buSzTx/>
              <a:buFontTx/>
              <a:buNone/>
            </a:pPr>
            <a:r>
              <a:rPr kumimoji="0" lang="en-US" altLang="ja-JP">
                <a:solidFill>
                  <a:schemeClr val="tx1"/>
                </a:solidFill>
              </a:rPr>
              <a:t>	Average is 4,160 yen (approx. $34)</a:t>
            </a:r>
          </a:p>
          <a:p>
            <a:pPr eaLnBrk="1" hangingPunct="1">
              <a:spcBef>
                <a:spcPct val="0"/>
              </a:spcBef>
              <a:buClrTx/>
              <a:buSzTx/>
              <a:buFontTx/>
              <a:buNone/>
            </a:pPr>
            <a:r>
              <a:rPr kumimoji="0" lang="ja-JP" altLang="en-US" b="1">
                <a:solidFill>
                  <a:srgbClr val="FF0000"/>
                </a:solidFill>
              </a:rPr>
              <a:t>毎月の保険料は利用者の収入に応じて異なるが、平均としては</a:t>
            </a:r>
            <a:r>
              <a:rPr kumimoji="0" lang="en-US" altLang="ja-JP" b="1">
                <a:solidFill>
                  <a:srgbClr val="FF0000"/>
                </a:solidFill>
              </a:rPr>
              <a:t>4,160</a:t>
            </a:r>
            <a:r>
              <a:rPr kumimoji="0" lang="ja-JP" altLang="en-US" b="1">
                <a:solidFill>
                  <a:srgbClr val="FF0000"/>
                </a:solidFill>
              </a:rPr>
              <a:t>円。</a:t>
            </a:r>
            <a:endParaRPr kumimoji="0" lang="en-US" altLang="ja-JP" b="1">
              <a:solidFill>
                <a:srgbClr val="FF0000"/>
              </a:solidFill>
            </a:endParaRPr>
          </a:p>
        </p:txBody>
      </p:sp>
      <p:sp>
        <p:nvSpPr>
          <p:cNvPr id="47110" name="テキスト ボックス 1"/>
          <p:cNvSpPr txBox="1">
            <a:spLocks noChangeArrowheads="1"/>
          </p:cNvSpPr>
          <p:nvPr/>
        </p:nvSpPr>
        <p:spPr bwMode="auto">
          <a:xfrm>
            <a:off x="2260600" y="1055688"/>
            <a:ext cx="566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b="1">
                <a:solidFill>
                  <a:srgbClr val="FF0000"/>
                </a:solidFill>
                <a:latin typeface="Arial" charset="0"/>
              </a:rPr>
              <a:t>保険が</a:t>
            </a:r>
            <a:r>
              <a:rPr lang="en-US" altLang="ja-JP" b="1">
                <a:solidFill>
                  <a:srgbClr val="FF0000"/>
                </a:solidFill>
                <a:latin typeface="Arial" charset="0"/>
              </a:rPr>
              <a:t>90</a:t>
            </a:r>
            <a:r>
              <a:rPr lang="ja-JP" altLang="en-US" b="1">
                <a:solidFill>
                  <a:srgbClr val="FF0000"/>
                </a:solidFill>
                <a:latin typeface="Arial" charset="0"/>
              </a:rPr>
              <a:t>％介護料をカバーしてくれます。</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ctrTitle"/>
          </p:nvPr>
        </p:nvSpPr>
        <p:spPr>
          <a:xfrm>
            <a:off x="247650" y="115888"/>
            <a:ext cx="10363200" cy="777875"/>
          </a:xfrm>
        </p:spPr>
        <p:txBody>
          <a:bodyPr anchor="t"/>
          <a:lstStyle/>
          <a:p>
            <a:pPr algn="l" eaLnBrk="1" hangingPunct="1"/>
            <a:r>
              <a:rPr lang="en-US" altLang="ja-JP" sz="3600">
                <a:ea typeface="ＭＳ Ｐゴシック" charset="-128"/>
              </a:rPr>
              <a:t>Community Support Service</a:t>
            </a:r>
          </a:p>
        </p:txBody>
      </p:sp>
      <p:sp>
        <p:nvSpPr>
          <p:cNvPr id="49155" name="コンテンツ プレースホルダー 2"/>
          <p:cNvSpPr>
            <a:spLocks/>
          </p:cNvSpPr>
          <p:nvPr/>
        </p:nvSpPr>
        <p:spPr bwMode="auto">
          <a:xfrm>
            <a:off x="23813" y="1171575"/>
            <a:ext cx="40989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lgn="ctr" defTabSz="914400" eaLnBrk="1" hangingPunct="1">
              <a:lnSpc>
                <a:spcPct val="80000"/>
              </a:lnSpc>
              <a:buFont typeface="Wingdings 3" charset="2"/>
              <a:buNone/>
            </a:pPr>
            <a:r>
              <a:rPr kumimoji="0" lang="en-US" altLang="ja-JP" sz="1700" b="1"/>
              <a:t>Community Support Service</a:t>
            </a:r>
          </a:p>
          <a:p>
            <a:pPr algn="ctr" defTabSz="914400" eaLnBrk="1" hangingPunct="1">
              <a:lnSpc>
                <a:spcPct val="80000"/>
              </a:lnSpc>
              <a:buFont typeface="Wingdings 3" charset="2"/>
              <a:buNone/>
            </a:pPr>
            <a:r>
              <a:rPr kumimoji="0" lang="en-US" altLang="ja-JP" sz="1700"/>
              <a:t>*Long-Term Care Prevention Services</a:t>
            </a:r>
          </a:p>
          <a:p>
            <a:pPr algn="ctr" defTabSz="914400" eaLnBrk="1" hangingPunct="1">
              <a:lnSpc>
                <a:spcPct val="80000"/>
              </a:lnSpc>
              <a:buFont typeface="Wingdings 3" charset="2"/>
              <a:buNone/>
            </a:pPr>
            <a:r>
              <a:rPr kumimoji="0" lang="en-US" altLang="ja-JP" sz="1700"/>
              <a:t>*Care Prevention and Daily Life Support</a:t>
            </a:r>
          </a:p>
          <a:p>
            <a:pPr algn="ctr" defTabSz="914400" eaLnBrk="1" hangingPunct="1">
              <a:lnSpc>
                <a:spcPct val="80000"/>
              </a:lnSpc>
              <a:buFont typeface="Wingdings 3" charset="2"/>
              <a:buNone/>
            </a:pPr>
            <a:r>
              <a:rPr kumimoji="0" lang="en-US" altLang="ja-JP" sz="1700"/>
              <a:t>   </a:t>
            </a:r>
            <a:r>
              <a:rPr kumimoji="0" lang="en-US" altLang="ja-JP" sz="1700" b="1"/>
              <a:t>Comprehensive Service</a:t>
            </a:r>
          </a:p>
          <a:p>
            <a:pPr algn="ctr" defTabSz="914400" eaLnBrk="1" hangingPunct="1">
              <a:lnSpc>
                <a:spcPct val="80000"/>
              </a:lnSpc>
              <a:buFont typeface="Wingdings 3" charset="2"/>
              <a:buNone/>
            </a:pPr>
            <a:r>
              <a:rPr kumimoji="0" lang="en-US" altLang="ja-JP" sz="1700"/>
              <a:t>*Comprehensive Support Service</a:t>
            </a:r>
          </a:p>
          <a:p>
            <a:pPr algn="ctr" defTabSz="914400" eaLnBrk="1" hangingPunct="1">
              <a:lnSpc>
                <a:spcPct val="80000"/>
              </a:lnSpc>
              <a:buFont typeface="Wingdings 3" charset="2"/>
              <a:buNone/>
            </a:pPr>
            <a:r>
              <a:rPr kumimoji="0" lang="en-US" altLang="ja-JP" sz="1700"/>
              <a:t>*Voluntary Service</a:t>
            </a:r>
          </a:p>
          <a:p>
            <a:pPr algn="ctr" defTabSz="914400" eaLnBrk="1" hangingPunct="1">
              <a:lnSpc>
                <a:spcPct val="80000"/>
              </a:lnSpc>
              <a:buFont typeface="Wingdings 3" charset="2"/>
              <a:buNone/>
            </a:pPr>
            <a:endParaRPr kumimoji="0" lang="en-US" altLang="ja-JP" sz="1700"/>
          </a:p>
        </p:txBody>
      </p:sp>
      <p:pic>
        <p:nvPicPr>
          <p:cNvPr id="49156"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5250" y="584200"/>
            <a:ext cx="40576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6"/>
          <p:cNvSpPr txBox="1">
            <a:spLocks noChangeArrowheads="1"/>
          </p:cNvSpPr>
          <p:nvPr/>
        </p:nvSpPr>
        <p:spPr bwMode="auto">
          <a:xfrm>
            <a:off x="439738" y="3206750"/>
            <a:ext cx="577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The government has focused on </a:t>
            </a:r>
            <a:r>
              <a:rPr lang="en-US" altLang="ja-JP">
                <a:solidFill>
                  <a:srgbClr val="FF0000"/>
                </a:solidFill>
                <a:latin typeface="Arial" charset="0"/>
              </a:rPr>
              <a:t>Preventive Healthcare</a:t>
            </a:r>
          </a:p>
          <a:p>
            <a:pPr eaLnBrk="1" hangingPunct="1">
              <a:spcBef>
                <a:spcPct val="0"/>
              </a:spcBef>
              <a:buClrTx/>
              <a:buSzTx/>
              <a:buFontTx/>
              <a:buNone/>
            </a:pPr>
            <a:r>
              <a:rPr lang="en-US" altLang="ja-JP">
                <a:solidFill>
                  <a:schemeClr val="tx1"/>
                </a:solidFill>
                <a:latin typeface="Arial" charset="0"/>
              </a:rPr>
              <a:t>	supported by community</a:t>
            </a:r>
          </a:p>
        </p:txBody>
      </p:sp>
      <p:sp>
        <p:nvSpPr>
          <p:cNvPr id="49158" name="Text Box 7"/>
          <p:cNvSpPr txBox="1">
            <a:spLocks noChangeArrowheads="1"/>
          </p:cNvSpPr>
          <p:nvPr/>
        </p:nvSpPr>
        <p:spPr bwMode="auto">
          <a:xfrm>
            <a:off x="350838" y="38227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rgbClr val="FF0000"/>
                </a:solidFill>
                <a:latin typeface="Arial" charset="0"/>
              </a:rPr>
              <a:t>Because…</a:t>
            </a:r>
          </a:p>
        </p:txBody>
      </p:sp>
      <p:sp>
        <p:nvSpPr>
          <p:cNvPr id="49159" name="Text Box 8"/>
          <p:cNvSpPr txBox="1">
            <a:spLocks noChangeArrowheads="1"/>
          </p:cNvSpPr>
          <p:nvPr/>
        </p:nvSpPr>
        <p:spPr bwMode="auto">
          <a:xfrm>
            <a:off x="439738" y="4217988"/>
            <a:ext cx="8148637"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rgbClr val="FF0000"/>
                </a:solidFill>
                <a:latin typeface="Arial" charset="0"/>
              </a:rPr>
              <a:t>Most of the insurance is used by</a:t>
            </a:r>
            <a:r>
              <a:rPr lang="en-US" altLang="ja-JP">
                <a:solidFill>
                  <a:schemeClr val="tx1"/>
                </a:solidFill>
                <a:latin typeface="Arial" charset="0"/>
              </a:rPr>
              <a:t> </a:t>
            </a:r>
            <a:r>
              <a:rPr lang="en-US" altLang="ja-JP">
                <a:solidFill>
                  <a:srgbClr val="FF0000"/>
                </a:solidFill>
                <a:latin typeface="Arial" charset="0"/>
              </a:rPr>
              <a:t>Mild care level</a:t>
            </a:r>
            <a:r>
              <a:rPr lang="en-US" altLang="ja-JP">
                <a:solidFill>
                  <a:schemeClr val="tx1"/>
                </a:solidFill>
                <a:latin typeface="Arial" charset="0"/>
              </a:rPr>
              <a:t> (Support level to Care level 1)</a:t>
            </a:r>
          </a:p>
          <a:p>
            <a:pPr eaLnBrk="1" hangingPunct="1">
              <a:spcBef>
                <a:spcPct val="0"/>
              </a:spcBef>
              <a:buClrTx/>
              <a:buSzTx/>
              <a:buFontTx/>
              <a:buNone/>
            </a:pPr>
            <a:r>
              <a:rPr lang="en-US" altLang="ja-JP">
                <a:solidFill>
                  <a:schemeClr val="tx1"/>
                </a:solidFill>
                <a:latin typeface="Arial" charset="0"/>
              </a:rPr>
              <a:t>They have tighten the insurance budget.</a:t>
            </a:r>
          </a:p>
          <a:p>
            <a:pPr eaLnBrk="1" hangingPunct="1">
              <a:spcBef>
                <a:spcPct val="0"/>
              </a:spcBef>
              <a:buClrTx/>
              <a:buSzTx/>
              <a:buFontTx/>
              <a:buNone/>
            </a:pPr>
            <a:endParaRPr lang="en-US" altLang="ja-JP">
              <a:solidFill>
                <a:schemeClr val="tx1"/>
              </a:solidFill>
              <a:latin typeface="Arial" charset="0"/>
            </a:endParaRPr>
          </a:p>
          <a:p>
            <a:pPr eaLnBrk="1" hangingPunct="1">
              <a:spcBef>
                <a:spcPct val="0"/>
              </a:spcBef>
              <a:buClrTx/>
              <a:buSzTx/>
              <a:buFontTx/>
              <a:buNone/>
            </a:pPr>
            <a:r>
              <a:rPr lang="en-US" altLang="ja-JP">
                <a:solidFill>
                  <a:schemeClr val="tx1"/>
                </a:solidFill>
                <a:latin typeface="Arial" charset="0"/>
              </a:rPr>
              <a:t>The government have decided to cut the benefit for mild care level</a:t>
            </a:r>
          </a:p>
          <a:p>
            <a:pPr eaLnBrk="1" hangingPunct="1">
              <a:spcBef>
                <a:spcPct val="0"/>
              </a:spcBef>
              <a:buClrTx/>
              <a:buSzTx/>
              <a:buFontTx/>
              <a:buNone/>
            </a:pPr>
            <a:endParaRPr lang="en-US" altLang="ja-JP">
              <a:solidFill>
                <a:schemeClr val="tx1"/>
              </a:solidFill>
              <a:latin typeface="Arial" charset="0"/>
            </a:endParaRPr>
          </a:p>
          <a:p>
            <a:pPr eaLnBrk="1" hangingPunct="1">
              <a:spcBef>
                <a:spcPct val="0"/>
              </a:spcBef>
              <a:buClrTx/>
              <a:buSzTx/>
              <a:buFontTx/>
              <a:buNone/>
            </a:pPr>
            <a:r>
              <a:rPr lang="en-US" altLang="ja-JP">
                <a:solidFill>
                  <a:schemeClr val="tx1"/>
                </a:solidFill>
                <a:latin typeface="Arial" charset="0"/>
              </a:rPr>
              <a:t>They hope to reduce the number of mild care level by community support</a:t>
            </a:r>
          </a:p>
          <a:p>
            <a:pPr eaLnBrk="1" hangingPunct="1">
              <a:spcBef>
                <a:spcPct val="0"/>
              </a:spcBef>
              <a:buClrTx/>
              <a:buSzTx/>
              <a:buFontTx/>
              <a:buNone/>
            </a:pPr>
            <a:r>
              <a:rPr lang="ja-JP" altLang="en-US" b="1">
                <a:solidFill>
                  <a:srgbClr val="FF0000"/>
                </a:solidFill>
                <a:latin typeface="Arial" charset="0"/>
              </a:rPr>
              <a:t>保険料の多くは要支援や要介護１などの介護度の低い人達が使っている。</a:t>
            </a:r>
            <a:endParaRPr lang="en-US" altLang="ja-JP" b="1">
              <a:solidFill>
                <a:srgbClr val="FF0000"/>
              </a:solidFill>
              <a:latin typeface="Arial" charset="0"/>
            </a:endParaRPr>
          </a:p>
          <a:p>
            <a:pPr eaLnBrk="1" hangingPunct="1">
              <a:spcBef>
                <a:spcPct val="0"/>
              </a:spcBef>
              <a:buClrTx/>
              <a:buSzTx/>
              <a:buFontTx/>
              <a:buNone/>
            </a:pPr>
            <a:r>
              <a:rPr lang="ja-JP" altLang="en-US" b="1">
                <a:solidFill>
                  <a:srgbClr val="FF0000"/>
                </a:solidFill>
                <a:latin typeface="Arial" charset="0"/>
              </a:rPr>
              <a:t>政府は要支援を介護保険から外すことい決めた。</a:t>
            </a:r>
            <a:endParaRPr lang="en-US" altLang="ja-JP" b="1">
              <a:solidFill>
                <a:srgbClr val="FF0000"/>
              </a:solidFill>
              <a:latin typeface="Arial" charset="0"/>
            </a:endParaRPr>
          </a:p>
          <a:p>
            <a:pPr eaLnBrk="1" hangingPunct="1">
              <a:spcBef>
                <a:spcPct val="0"/>
              </a:spcBef>
              <a:buClrTx/>
              <a:buSzTx/>
              <a:buFontTx/>
              <a:buNone/>
            </a:pPr>
            <a:r>
              <a:rPr lang="ja-JP" altLang="en-US" b="1">
                <a:solidFill>
                  <a:srgbClr val="FF0000"/>
                </a:solidFill>
                <a:latin typeface="Arial" charset="0"/>
              </a:rPr>
              <a:t>地域で要支援の人を支援していく方向にしたのだ。</a:t>
            </a:r>
            <a:endParaRPr lang="en-US" altLang="ja-JP" b="1">
              <a:solidFill>
                <a:srgbClr val="FF0000"/>
              </a:solidFill>
              <a:latin typeface="Arial" charset="0"/>
            </a:endParaRPr>
          </a:p>
        </p:txBody>
      </p:sp>
      <p:sp>
        <p:nvSpPr>
          <p:cNvPr id="49160" name="テキスト ボックス 1"/>
          <p:cNvSpPr txBox="1">
            <a:spLocks noChangeArrowheads="1"/>
          </p:cNvSpPr>
          <p:nvPr/>
        </p:nvSpPr>
        <p:spPr bwMode="auto">
          <a:xfrm>
            <a:off x="777875" y="709613"/>
            <a:ext cx="2041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地域支援事業</a:t>
            </a:r>
          </a:p>
        </p:txBody>
      </p:sp>
      <p:sp>
        <p:nvSpPr>
          <p:cNvPr id="49161" name="テキスト ボックス 2"/>
          <p:cNvSpPr txBox="1">
            <a:spLocks noChangeArrowheads="1"/>
          </p:cNvSpPr>
          <p:nvPr/>
        </p:nvSpPr>
        <p:spPr bwMode="auto">
          <a:xfrm>
            <a:off x="6980238" y="266700"/>
            <a:ext cx="3611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800" b="1">
                <a:solidFill>
                  <a:srgbClr val="FF0000"/>
                </a:solidFill>
                <a:latin typeface="Arial" charset="0"/>
              </a:rPr>
              <a:t>地域包括支援センター</a:t>
            </a:r>
          </a:p>
        </p:txBody>
      </p:sp>
      <p:sp>
        <p:nvSpPr>
          <p:cNvPr id="49162" name="テキスト ボックス 3"/>
          <p:cNvSpPr txBox="1">
            <a:spLocks noChangeArrowheads="1"/>
          </p:cNvSpPr>
          <p:nvPr/>
        </p:nvSpPr>
        <p:spPr bwMode="auto">
          <a:xfrm>
            <a:off x="4013200" y="1254125"/>
            <a:ext cx="29003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a:solidFill>
                  <a:schemeClr val="tx1"/>
                </a:solidFill>
                <a:latin typeface="Arial" charset="0"/>
              </a:rPr>
              <a:t>コミュニティサポート</a:t>
            </a:r>
            <a:endParaRPr lang="en-US" altLang="ja-JP">
              <a:solidFill>
                <a:schemeClr val="tx1"/>
              </a:solidFill>
              <a:latin typeface="Arial" charset="0"/>
            </a:endParaRPr>
          </a:p>
          <a:p>
            <a:pPr>
              <a:spcBef>
                <a:spcPct val="0"/>
              </a:spcBef>
              <a:buClrTx/>
              <a:buSzTx/>
              <a:buFontTx/>
              <a:buNone/>
            </a:pPr>
            <a:r>
              <a:rPr lang="ja-JP" altLang="en-US">
                <a:solidFill>
                  <a:schemeClr val="tx1"/>
                </a:solidFill>
                <a:latin typeface="Arial" charset="0"/>
              </a:rPr>
              <a:t>＊長期ケア予防</a:t>
            </a:r>
            <a:endParaRPr lang="en-US" altLang="ja-JP">
              <a:solidFill>
                <a:schemeClr val="tx1"/>
              </a:solidFill>
              <a:latin typeface="Arial" charset="0"/>
            </a:endParaRPr>
          </a:p>
          <a:p>
            <a:pPr>
              <a:spcBef>
                <a:spcPct val="0"/>
              </a:spcBef>
              <a:buClrTx/>
              <a:buSzTx/>
              <a:buFontTx/>
              <a:buNone/>
            </a:pPr>
            <a:r>
              <a:rPr lang="ja-JP" altLang="en-US">
                <a:solidFill>
                  <a:schemeClr val="tx1"/>
                </a:solidFill>
                <a:latin typeface="Arial" charset="0"/>
              </a:rPr>
              <a:t>＊介護予防と日常生活支援</a:t>
            </a:r>
            <a:endParaRPr lang="en-US" altLang="ja-JP">
              <a:solidFill>
                <a:schemeClr val="tx1"/>
              </a:solidFill>
              <a:latin typeface="Arial" charset="0"/>
            </a:endParaRPr>
          </a:p>
          <a:p>
            <a:pPr>
              <a:spcBef>
                <a:spcPct val="0"/>
              </a:spcBef>
              <a:buClrTx/>
              <a:buSzTx/>
              <a:buFontTx/>
              <a:buNone/>
            </a:pPr>
            <a:r>
              <a:rPr lang="ja-JP" altLang="en-US">
                <a:solidFill>
                  <a:schemeClr val="tx1"/>
                </a:solidFill>
                <a:latin typeface="Arial" charset="0"/>
              </a:rPr>
              <a:t>包括サービス</a:t>
            </a:r>
            <a:endParaRPr lang="en-US" altLang="ja-JP">
              <a:solidFill>
                <a:schemeClr val="tx1"/>
              </a:solidFill>
              <a:latin typeface="Arial" charset="0"/>
            </a:endParaRPr>
          </a:p>
          <a:p>
            <a:pPr>
              <a:spcBef>
                <a:spcPct val="0"/>
              </a:spcBef>
              <a:buClrTx/>
              <a:buSzTx/>
              <a:buFontTx/>
              <a:buNone/>
            </a:pPr>
            <a:r>
              <a:rPr lang="ja-JP" altLang="en-US">
                <a:solidFill>
                  <a:schemeClr val="tx1"/>
                </a:solidFill>
                <a:latin typeface="Arial" charset="0"/>
              </a:rPr>
              <a:t>＊地域包括支援センター</a:t>
            </a:r>
            <a:endParaRPr lang="en-US" altLang="ja-JP">
              <a:solidFill>
                <a:schemeClr val="tx1"/>
              </a:solidFill>
              <a:latin typeface="Arial" charset="0"/>
            </a:endParaRPr>
          </a:p>
          <a:p>
            <a:pPr>
              <a:spcBef>
                <a:spcPct val="0"/>
              </a:spcBef>
              <a:buClrTx/>
              <a:buSzTx/>
              <a:buFontTx/>
              <a:buNone/>
            </a:pPr>
            <a:r>
              <a:rPr lang="ja-JP" altLang="en-US">
                <a:solidFill>
                  <a:schemeClr val="tx1"/>
                </a:solidFill>
                <a:latin typeface="Arial" charset="0"/>
              </a:rPr>
              <a:t>＊ボランティアサービス</a:t>
            </a:r>
            <a:endParaRPr lang="en-US" altLang="ja-JP">
              <a:solidFill>
                <a:schemeClr val="tx1"/>
              </a:solidFill>
              <a:latin typeface="Arial" charset="0"/>
            </a:endParaRPr>
          </a:p>
        </p:txBody>
      </p:sp>
      <p:sp>
        <p:nvSpPr>
          <p:cNvPr id="49163" name="テキスト ボックス 5"/>
          <p:cNvSpPr txBox="1">
            <a:spLocks noChangeArrowheads="1"/>
          </p:cNvSpPr>
          <p:nvPr/>
        </p:nvSpPr>
        <p:spPr bwMode="auto">
          <a:xfrm>
            <a:off x="3568700" y="3576638"/>
            <a:ext cx="3719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a:solidFill>
                  <a:schemeClr val="tx1"/>
                </a:solidFill>
                <a:latin typeface="Arial" charset="0"/>
              </a:rPr>
              <a:t>政府は地域コミュニティによる</a:t>
            </a:r>
            <a:endParaRPr lang="en-US" altLang="ja-JP">
              <a:solidFill>
                <a:schemeClr val="tx1"/>
              </a:solidFill>
              <a:latin typeface="Arial" charset="0"/>
            </a:endParaRPr>
          </a:p>
          <a:p>
            <a:pPr>
              <a:spcBef>
                <a:spcPct val="0"/>
              </a:spcBef>
              <a:buClrTx/>
              <a:buSzTx/>
              <a:buFontTx/>
              <a:buNone/>
            </a:pPr>
            <a:r>
              <a:rPr lang="ja-JP" altLang="en-US">
                <a:solidFill>
                  <a:schemeClr val="tx1"/>
                </a:solidFill>
                <a:latin typeface="Arial" charset="0"/>
              </a:rPr>
              <a:t>介護予防健康作りに焦点を当てたが</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681038" y="-14288"/>
            <a:ext cx="8596312" cy="785813"/>
          </a:xfrm>
        </p:spPr>
        <p:txBody>
          <a:bodyPr/>
          <a:lstStyle/>
          <a:p>
            <a:pPr eaLnBrk="1" hangingPunct="1"/>
            <a:r>
              <a:rPr lang="en-US" altLang="ja-JP">
                <a:ea typeface="ＭＳ Ｐゴシック" charset="-128"/>
              </a:rPr>
              <a:t>Poor Working Condition for</a:t>
            </a:r>
            <a:r>
              <a:rPr lang="ja-JP" altLang="en-US">
                <a:ea typeface="ＭＳ Ｐゴシック" charset="-128"/>
              </a:rPr>
              <a:t> </a:t>
            </a:r>
            <a:r>
              <a:rPr lang="en-US" altLang="ja-JP">
                <a:ea typeface="ＭＳ Ｐゴシック" charset="-128"/>
              </a:rPr>
              <a:t>Caregivers</a:t>
            </a:r>
          </a:p>
        </p:txBody>
      </p:sp>
      <p:grpSp>
        <p:nvGrpSpPr>
          <p:cNvPr id="51203" name="Group 14"/>
          <p:cNvGrpSpPr>
            <a:grpSpLocks/>
          </p:cNvGrpSpPr>
          <p:nvPr/>
        </p:nvGrpSpPr>
        <p:grpSpPr bwMode="auto">
          <a:xfrm>
            <a:off x="481013" y="2673350"/>
            <a:ext cx="5854700" cy="4184650"/>
            <a:chOff x="506" y="1125"/>
            <a:chExt cx="3688" cy="2636"/>
          </a:xfrm>
        </p:grpSpPr>
        <p:pic>
          <p:nvPicPr>
            <p:cNvPr id="51212"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 y="1144"/>
              <a:ext cx="3688" cy="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Text Box 6"/>
            <p:cNvSpPr txBox="1">
              <a:spLocks noChangeArrowheads="1"/>
            </p:cNvSpPr>
            <p:nvPr/>
          </p:nvSpPr>
          <p:spPr bwMode="auto">
            <a:xfrm>
              <a:off x="1102" y="1125"/>
              <a:ext cx="275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rgbClr val="FF0000"/>
                  </a:solidFill>
                  <a:latin typeface="Arial" charset="0"/>
                </a:rPr>
                <a:t>Reason for leaving a job</a:t>
              </a:r>
            </a:p>
          </p:txBody>
        </p:sp>
        <p:sp>
          <p:nvSpPr>
            <p:cNvPr id="51214" name="Text Box 7"/>
            <p:cNvSpPr txBox="1">
              <a:spLocks noChangeArrowheads="1"/>
            </p:cNvSpPr>
            <p:nvPr/>
          </p:nvSpPr>
          <p:spPr bwMode="auto">
            <a:xfrm>
              <a:off x="630" y="1516"/>
              <a:ext cx="1351"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400">
                  <a:solidFill>
                    <a:schemeClr val="tx1"/>
                  </a:solidFill>
                  <a:latin typeface="Arial" charset="0"/>
                </a:rPr>
                <a:t>problematic relationships</a:t>
              </a:r>
            </a:p>
            <a:p>
              <a:pPr eaLnBrk="1" hangingPunct="1">
                <a:spcBef>
                  <a:spcPct val="0"/>
                </a:spcBef>
                <a:buClrTx/>
                <a:buSzTx/>
                <a:buFontTx/>
                <a:buNone/>
              </a:pPr>
              <a:r>
                <a:rPr lang="en-US" altLang="ja-JP" sz="1400">
                  <a:solidFill>
                    <a:schemeClr val="tx1"/>
                  </a:solidFill>
                  <a:latin typeface="Arial" charset="0"/>
                </a:rPr>
                <a:t> in the workplace</a:t>
              </a:r>
              <a:endParaRPr lang="ja-JP" altLang="en-US" sz="1400">
                <a:solidFill>
                  <a:schemeClr val="tx1"/>
                </a:solidFill>
                <a:latin typeface="Arial" charset="0"/>
              </a:endParaRPr>
            </a:p>
          </p:txBody>
        </p:sp>
        <p:sp>
          <p:nvSpPr>
            <p:cNvPr id="51215" name="Text Box 8"/>
            <p:cNvSpPr txBox="1">
              <a:spLocks noChangeArrowheads="1"/>
            </p:cNvSpPr>
            <p:nvPr/>
          </p:nvSpPr>
          <p:spPr bwMode="auto">
            <a:xfrm>
              <a:off x="570" y="1844"/>
              <a:ext cx="1404"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400">
                  <a:solidFill>
                    <a:schemeClr val="tx1"/>
                  </a:solidFill>
                  <a:latin typeface="Arial" charset="0"/>
                </a:rPr>
                <a:t>Disagreement with</a:t>
              </a:r>
            </a:p>
            <a:p>
              <a:pPr eaLnBrk="1" hangingPunct="1">
                <a:spcBef>
                  <a:spcPct val="0"/>
                </a:spcBef>
                <a:buClrTx/>
                <a:buSzTx/>
                <a:buFontTx/>
                <a:buNone/>
              </a:pPr>
              <a:r>
                <a:rPr lang="ja-JP" altLang="en-US" sz="1400">
                  <a:solidFill>
                    <a:schemeClr val="tx1"/>
                  </a:solidFill>
                  <a:latin typeface="Arial" charset="0"/>
                </a:rPr>
                <a:t>  </a:t>
              </a:r>
              <a:r>
                <a:rPr lang="en-US" altLang="ja-JP" sz="1400">
                  <a:solidFill>
                    <a:schemeClr val="tx1"/>
                  </a:solidFill>
                  <a:latin typeface="Arial" charset="0"/>
                </a:rPr>
                <a:t>boss, manager</a:t>
              </a:r>
            </a:p>
          </p:txBody>
        </p:sp>
        <p:sp>
          <p:nvSpPr>
            <p:cNvPr id="51216" name="Text Box 9"/>
            <p:cNvSpPr txBox="1">
              <a:spLocks noChangeArrowheads="1"/>
            </p:cNvSpPr>
            <p:nvPr/>
          </p:nvSpPr>
          <p:spPr bwMode="auto">
            <a:xfrm>
              <a:off x="703" y="2210"/>
              <a:ext cx="129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400">
                  <a:solidFill>
                    <a:schemeClr val="tx1"/>
                  </a:solidFill>
                  <a:latin typeface="Arial" charset="0"/>
                </a:rPr>
                <a:t>To find a better job</a:t>
              </a:r>
            </a:p>
          </p:txBody>
        </p:sp>
        <p:sp>
          <p:nvSpPr>
            <p:cNvPr id="51217" name="Text Box 10"/>
            <p:cNvSpPr txBox="1">
              <a:spLocks noChangeArrowheads="1"/>
            </p:cNvSpPr>
            <p:nvPr/>
          </p:nvSpPr>
          <p:spPr bwMode="auto">
            <a:xfrm>
              <a:off x="702" y="2472"/>
              <a:ext cx="127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400">
                  <a:solidFill>
                    <a:schemeClr val="tx1"/>
                  </a:solidFill>
                  <a:latin typeface="Arial" charset="0"/>
                </a:rPr>
                <a:t>Low wage</a:t>
              </a:r>
            </a:p>
          </p:txBody>
        </p:sp>
        <p:sp>
          <p:nvSpPr>
            <p:cNvPr id="51218" name="Text Box 11"/>
            <p:cNvSpPr txBox="1">
              <a:spLocks noChangeArrowheads="1"/>
            </p:cNvSpPr>
            <p:nvPr/>
          </p:nvSpPr>
          <p:spPr bwMode="auto">
            <a:xfrm>
              <a:off x="708" y="2807"/>
              <a:ext cx="127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400">
                  <a:solidFill>
                    <a:schemeClr val="tx1"/>
                  </a:solidFill>
                  <a:latin typeface="Arial" charset="0"/>
                </a:rPr>
                <a:t>Worry about future</a:t>
              </a:r>
            </a:p>
          </p:txBody>
        </p:sp>
        <p:sp>
          <p:nvSpPr>
            <p:cNvPr id="51219" name="Text Box 12"/>
            <p:cNvSpPr txBox="1">
              <a:spLocks noChangeArrowheads="1"/>
            </p:cNvSpPr>
            <p:nvPr/>
          </p:nvSpPr>
          <p:spPr bwMode="auto">
            <a:xfrm>
              <a:off x="751" y="3105"/>
              <a:ext cx="127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400">
                  <a:solidFill>
                    <a:schemeClr val="tx1"/>
                  </a:solidFill>
                  <a:latin typeface="Arial" charset="0"/>
                </a:rPr>
                <a:t>Getting a new license</a:t>
              </a:r>
            </a:p>
          </p:txBody>
        </p:sp>
        <p:sp>
          <p:nvSpPr>
            <p:cNvPr id="51220" name="Text Box 13"/>
            <p:cNvSpPr txBox="1">
              <a:spLocks noChangeArrowheads="1"/>
            </p:cNvSpPr>
            <p:nvPr/>
          </p:nvSpPr>
          <p:spPr bwMode="auto">
            <a:xfrm>
              <a:off x="721" y="3432"/>
              <a:ext cx="127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400">
                  <a:solidFill>
                    <a:schemeClr val="tx1"/>
                  </a:solidFill>
                  <a:latin typeface="Arial" charset="0"/>
                </a:rPr>
                <a:t>Marriage, pregnant</a:t>
              </a:r>
            </a:p>
          </p:txBody>
        </p:sp>
      </p:grpSp>
      <p:grpSp>
        <p:nvGrpSpPr>
          <p:cNvPr id="51204" name="Group 19"/>
          <p:cNvGrpSpPr>
            <a:grpSpLocks/>
          </p:cNvGrpSpPr>
          <p:nvPr/>
        </p:nvGrpSpPr>
        <p:grpSpPr bwMode="auto">
          <a:xfrm>
            <a:off x="6646863" y="2511425"/>
            <a:ext cx="3694112" cy="3309938"/>
            <a:chOff x="4362" y="1432"/>
            <a:chExt cx="2245" cy="1545"/>
          </a:xfrm>
        </p:grpSpPr>
        <p:pic>
          <p:nvPicPr>
            <p:cNvPr id="51208"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2" y="1714"/>
              <a:ext cx="2245" cy="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15"/>
            <p:cNvSpPr txBox="1">
              <a:spLocks noChangeArrowheads="1"/>
            </p:cNvSpPr>
            <p:nvPr/>
          </p:nvSpPr>
          <p:spPr bwMode="auto">
            <a:xfrm>
              <a:off x="4819" y="1432"/>
              <a:ext cx="10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rgbClr val="FF0000"/>
                  </a:solidFill>
                  <a:latin typeface="Arial" charset="0"/>
                </a:rPr>
                <a:t>Average Wage</a:t>
              </a:r>
            </a:p>
          </p:txBody>
        </p:sp>
        <p:sp>
          <p:nvSpPr>
            <p:cNvPr id="51210" name="Text Box 16"/>
            <p:cNvSpPr txBox="1">
              <a:spLocks noChangeArrowheads="1"/>
            </p:cNvSpPr>
            <p:nvPr/>
          </p:nvSpPr>
          <p:spPr bwMode="auto">
            <a:xfrm>
              <a:off x="4656" y="2212"/>
              <a:ext cx="530"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200">
                  <a:solidFill>
                    <a:schemeClr val="tx1"/>
                  </a:solidFill>
                  <a:latin typeface="Arial" charset="0"/>
                </a:rPr>
                <a:t>Caregiver</a:t>
              </a:r>
            </a:p>
          </p:txBody>
        </p:sp>
        <p:sp>
          <p:nvSpPr>
            <p:cNvPr id="51211" name="Text Box 17"/>
            <p:cNvSpPr txBox="1">
              <a:spLocks noChangeArrowheads="1"/>
            </p:cNvSpPr>
            <p:nvPr/>
          </p:nvSpPr>
          <p:spPr bwMode="auto">
            <a:xfrm>
              <a:off x="4438" y="2427"/>
              <a:ext cx="759"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200">
                  <a:solidFill>
                    <a:schemeClr val="tx1"/>
                  </a:solidFill>
                  <a:latin typeface="Arial" charset="0"/>
                </a:rPr>
                <a:t>All occupations</a:t>
              </a:r>
            </a:p>
          </p:txBody>
        </p:sp>
      </p:grpSp>
      <p:sp>
        <p:nvSpPr>
          <p:cNvPr id="51205" name="Text Box 18"/>
          <p:cNvSpPr txBox="1">
            <a:spLocks noChangeArrowheads="1"/>
          </p:cNvSpPr>
          <p:nvPr/>
        </p:nvSpPr>
        <p:spPr bwMode="auto">
          <a:xfrm>
            <a:off x="906463" y="1001713"/>
            <a:ext cx="8431212"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Japan is facing massive Caregiver Shortage.</a:t>
            </a:r>
          </a:p>
          <a:p>
            <a:pPr eaLnBrk="1" hangingPunct="1">
              <a:spcBef>
                <a:spcPct val="0"/>
              </a:spcBef>
              <a:buClrTx/>
              <a:buSzTx/>
              <a:buFontTx/>
              <a:buNone/>
            </a:pPr>
            <a:r>
              <a:rPr lang="en-US" altLang="ja-JP">
                <a:solidFill>
                  <a:schemeClr val="tx1"/>
                </a:solidFill>
                <a:latin typeface="Arial" charset="0"/>
              </a:rPr>
              <a:t>Will need 300,000 more caregivers by 2025 (now 1,770,000 caregivers in Japan)</a:t>
            </a:r>
          </a:p>
          <a:p>
            <a:pPr eaLnBrk="1" hangingPunct="1">
              <a:spcBef>
                <a:spcPct val="0"/>
              </a:spcBef>
              <a:buClrTx/>
              <a:buSzTx/>
              <a:buFontTx/>
              <a:buNone/>
            </a:pPr>
            <a:endParaRPr lang="en-US" altLang="ja-JP">
              <a:solidFill>
                <a:schemeClr val="tx1"/>
              </a:solidFill>
              <a:latin typeface="Arial" charset="0"/>
            </a:endParaRPr>
          </a:p>
          <a:p>
            <a:pPr eaLnBrk="1" hangingPunct="1">
              <a:spcBef>
                <a:spcPct val="0"/>
              </a:spcBef>
              <a:buClrTx/>
              <a:buSzTx/>
              <a:buFontTx/>
              <a:buNone/>
            </a:pPr>
            <a:r>
              <a:rPr lang="ja-JP" altLang="en-US" b="1">
                <a:solidFill>
                  <a:srgbClr val="FF0000"/>
                </a:solidFill>
                <a:latin typeface="Arial" charset="0"/>
              </a:rPr>
              <a:t>日本は慢性的な介護職不足に悩まされている。</a:t>
            </a:r>
            <a:endParaRPr lang="en-US" altLang="ja-JP" b="1">
              <a:solidFill>
                <a:srgbClr val="FF0000"/>
              </a:solidFill>
              <a:latin typeface="Arial" charset="0"/>
            </a:endParaRPr>
          </a:p>
          <a:p>
            <a:pPr eaLnBrk="1" hangingPunct="1">
              <a:spcBef>
                <a:spcPct val="0"/>
              </a:spcBef>
              <a:buClrTx/>
              <a:buSzTx/>
              <a:buFontTx/>
              <a:buNone/>
            </a:pPr>
            <a:r>
              <a:rPr lang="en-US" altLang="ja-JP" b="1">
                <a:solidFill>
                  <a:srgbClr val="FF0000"/>
                </a:solidFill>
                <a:latin typeface="Arial" charset="0"/>
              </a:rPr>
              <a:t>2025</a:t>
            </a:r>
            <a:r>
              <a:rPr lang="ja-JP" altLang="en-US" b="1">
                <a:solidFill>
                  <a:srgbClr val="FF0000"/>
                </a:solidFill>
                <a:latin typeface="Arial" charset="0"/>
              </a:rPr>
              <a:t>年には</a:t>
            </a:r>
            <a:r>
              <a:rPr lang="en-US" altLang="ja-JP" b="1">
                <a:solidFill>
                  <a:srgbClr val="FF0000"/>
                </a:solidFill>
                <a:latin typeface="Arial" charset="0"/>
              </a:rPr>
              <a:t>30</a:t>
            </a:r>
            <a:r>
              <a:rPr lang="ja-JP" altLang="en-US" b="1">
                <a:solidFill>
                  <a:srgbClr val="FF0000"/>
                </a:solidFill>
                <a:latin typeface="Arial" charset="0"/>
              </a:rPr>
              <a:t>万人の介護職が必要だと言われている。</a:t>
            </a:r>
            <a:endParaRPr lang="en-US" altLang="ja-JP" b="1">
              <a:solidFill>
                <a:srgbClr val="FF0000"/>
              </a:solidFill>
              <a:latin typeface="Arial" charset="0"/>
            </a:endParaRPr>
          </a:p>
        </p:txBody>
      </p:sp>
      <p:sp>
        <p:nvSpPr>
          <p:cNvPr id="51206" name="Text Box 20"/>
          <p:cNvSpPr txBox="1">
            <a:spLocks noChangeArrowheads="1"/>
          </p:cNvSpPr>
          <p:nvPr/>
        </p:nvSpPr>
        <p:spPr bwMode="auto">
          <a:xfrm>
            <a:off x="6699250" y="5800725"/>
            <a:ext cx="328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Though caregiver turnover is not so high as the US.</a:t>
            </a:r>
          </a:p>
        </p:txBody>
      </p:sp>
      <p:sp>
        <p:nvSpPr>
          <p:cNvPr id="51207" name="テキスト ボックス 2"/>
          <p:cNvSpPr txBox="1">
            <a:spLocks noChangeArrowheads="1"/>
          </p:cNvSpPr>
          <p:nvPr/>
        </p:nvSpPr>
        <p:spPr bwMode="auto">
          <a:xfrm>
            <a:off x="3408363" y="563563"/>
            <a:ext cx="2938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劣悪な介護労働環境</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568325" y="247650"/>
            <a:ext cx="8596313" cy="800100"/>
          </a:xfrm>
        </p:spPr>
        <p:txBody>
          <a:bodyPr/>
          <a:lstStyle/>
          <a:p>
            <a:pPr eaLnBrk="1" hangingPunct="1"/>
            <a:r>
              <a:rPr lang="en-US" altLang="ja-JP">
                <a:ea typeface="ＭＳ Ｐゴシック" charset="-128"/>
              </a:rPr>
              <a:t>Our Task: Improve Quantity and Quality</a:t>
            </a:r>
          </a:p>
        </p:txBody>
      </p:sp>
      <p:pic>
        <p:nvPicPr>
          <p:cNvPr id="53251"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2133600"/>
            <a:ext cx="39909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コンテンツ プレースホルダー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0613" y="2341563"/>
            <a:ext cx="276542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11"/>
          <p:cNvSpPr txBox="1">
            <a:spLocks noChangeArrowheads="1"/>
          </p:cNvSpPr>
          <p:nvPr/>
        </p:nvSpPr>
        <p:spPr bwMode="auto">
          <a:xfrm>
            <a:off x="1617663" y="2703513"/>
            <a:ext cx="6381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200">
                <a:solidFill>
                  <a:schemeClr val="tx1"/>
                </a:solidFill>
                <a:latin typeface="Arial" charset="0"/>
              </a:rPr>
              <a:t>Million</a:t>
            </a:r>
          </a:p>
          <a:p>
            <a:pPr eaLnBrk="1" hangingPunct="1">
              <a:spcBef>
                <a:spcPct val="0"/>
              </a:spcBef>
              <a:buClrTx/>
              <a:buSzTx/>
              <a:buFontTx/>
              <a:buNone/>
            </a:pPr>
            <a:r>
              <a:rPr lang="en-US" altLang="ja-JP" sz="1200">
                <a:solidFill>
                  <a:schemeClr val="tx1"/>
                </a:solidFill>
                <a:latin typeface="Arial" charset="0"/>
              </a:rPr>
              <a:t>people</a:t>
            </a:r>
          </a:p>
        </p:txBody>
      </p:sp>
      <p:sp>
        <p:nvSpPr>
          <p:cNvPr id="53254" name="Text Box 13"/>
          <p:cNvSpPr txBox="1">
            <a:spLocks noChangeArrowheads="1"/>
          </p:cNvSpPr>
          <p:nvPr/>
        </p:nvSpPr>
        <p:spPr bwMode="auto">
          <a:xfrm>
            <a:off x="679450" y="3743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endParaRPr lang="ja-JP" altLang="en-US">
              <a:solidFill>
                <a:schemeClr val="tx1"/>
              </a:solidFill>
              <a:latin typeface="Arial" charset="0"/>
            </a:endParaRPr>
          </a:p>
        </p:txBody>
      </p:sp>
      <p:sp>
        <p:nvSpPr>
          <p:cNvPr id="53255" name="Text Box 14"/>
          <p:cNvSpPr txBox="1">
            <a:spLocks noChangeArrowheads="1"/>
          </p:cNvSpPr>
          <p:nvPr/>
        </p:nvSpPr>
        <p:spPr bwMode="auto">
          <a:xfrm>
            <a:off x="2573338" y="2762250"/>
            <a:ext cx="1744662"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50000"/>
              </a:spcBef>
              <a:buClrTx/>
              <a:buSzTx/>
              <a:buFontTx/>
              <a:buNone/>
            </a:pPr>
            <a:r>
              <a:rPr lang="en-US" altLang="ja-JP" sz="1200">
                <a:solidFill>
                  <a:schemeClr val="tx1"/>
                </a:solidFill>
                <a:latin typeface="Arial" charset="0"/>
              </a:rPr>
              <a:t>                   Caretakers</a:t>
            </a:r>
          </a:p>
        </p:txBody>
      </p:sp>
      <p:sp>
        <p:nvSpPr>
          <p:cNvPr id="53256" name="Text Box 15"/>
          <p:cNvSpPr txBox="1">
            <a:spLocks noChangeArrowheads="1"/>
          </p:cNvSpPr>
          <p:nvPr/>
        </p:nvSpPr>
        <p:spPr bwMode="auto">
          <a:xfrm>
            <a:off x="2987675" y="4056063"/>
            <a:ext cx="917575"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1200">
                <a:solidFill>
                  <a:schemeClr val="tx1"/>
                </a:solidFill>
                <a:latin typeface="Arial" charset="0"/>
              </a:rPr>
              <a:t>Caregivers</a:t>
            </a:r>
          </a:p>
        </p:txBody>
      </p:sp>
      <p:sp>
        <p:nvSpPr>
          <p:cNvPr id="53257" name="Text Box 16"/>
          <p:cNvSpPr txBox="1">
            <a:spLocks noChangeArrowheads="1"/>
          </p:cNvSpPr>
          <p:nvPr/>
        </p:nvSpPr>
        <p:spPr bwMode="auto">
          <a:xfrm>
            <a:off x="2459038" y="3195638"/>
            <a:ext cx="10858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50000"/>
              </a:spcBef>
              <a:buClrTx/>
              <a:buSzTx/>
              <a:buFontTx/>
              <a:buNone/>
            </a:pPr>
            <a:r>
              <a:rPr lang="ja-JP" altLang="en-US" sz="1200">
                <a:solidFill>
                  <a:schemeClr val="tx1"/>
                </a:solidFill>
                <a:latin typeface="Arial" charset="0"/>
              </a:rPr>
              <a:t>         50%</a:t>
            </a:r>
            <a:r>
              <a:rPr lang="en-US" altLang="ja-JP" sz="1200">
                <a:solidFill>
                  <a:schemeClr val="tx1"/>
                </a:solidFill>
                <a:latin typeface="Arial" charset="0"/>
              </a:rPr>
              <a:t>UP</a:t>
            </a:r>
          </a:p>
        </p:txBody>
      </p:sp>
      <p:sp>
        <p:nvSpPr>
          <p:cNvPr id="53258" name="Text Box 18"/>
          <p:cNvSpPr txBox="1">
            <a:spLocks noChangeArrowheads="1"/>
          </p:cNvSpPr>
          <p:nvPr/>
        </p:nvSpPr>
        <p:spPr bwMode="auto">
          <a:xfrm>
            <a:off x="2873375" y="4730750"/>
            <a:ext cx="6985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sz="1200">
                <a:solidFill>
                  <a:schemeClr val="tx1"/>
                </a:solidFill>
                <a:latin typeface="Arial" charset="0"/>
              </a:rPr>
              <a:t>70%</a:t>
            </a:r>
            <a:r>
              <a:rPr lang="en-US" altLang="ja-JP" sz="1200">
                <a:solidFill>
                  <a:schemeClr val="tx1"/>
                </a:solidFill>
                <a:latin typeface="Arial" charset="0"/>
              </a:rPr>
              <a:t>UP</a:t>
            </a:r>
          </a:p>
        </p:txBody>
      </p:sp>
      <p:sp>
        <p:nvSpPr>
          <p:cNvPr id="53259" name="Text Box 19"/>
          <p:cNvSpPr txBox="1">
            <a:spLocks noChangeArrowheads="1"/>
          </p:cNvSpPr>
          <p:nvPr/>
        </p:nvSpPr>
        <p:spPr bwMode="auto">
          <a:xfrm>
            <a:off x="6423025" y="1589088"/>
            <a:ext cx="21463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Elder Abuse Cases</a:t>
            </a:r>
          </a:p>
          <a:p>
            <a:pPr eaLnBrk="1" hangingPunct="1">
              <a:spcBef>
                <a:spcPct val="0"/>
              </a:spcBef>
              <a:buClrTx/>
              <a:buSzTx/>
              <a:buFontTx/>
              <a:buNone/>
            </a:pPr>
            <a:r>
              <a:rPr lang="ja-JP" altLang="en-US">
                <a:solidFill>
                  <a:schemeClr val="tx1"/>
                </a:solidFill>
                <a:latin typeface="Arial" charset="0"/>
              </a:rPr>
              <a:t>高齢者虐待の件数</a:t>
            </a:r>
            <a:endParaRPr lang="en-US" altLang="ja-JP">
              <a:solidFill>
                <a:schemeClr val="tx1"/>
              </a:solidFill>
              <a:latin typeface="Arial" charset="0"/>
            </a:endParaRPr>
          </a:p>
        </p:txBody>
      </p:sp>
      <p:sp>
        <p:nvSpPr>
          <p:cNvPr id="53260" name="Text Box 20"/>
          <p:cNvSpPr txBox="1">
            <a:spLocks noChangeArrowheads="1"/>
          </p:cNvSpPr>
          <p:nvPr/>
        </p:nvSpPr>
        <p:spPr bwMode="auto">
          <a:xfrm>
            <a:off x="7383463" y="3241675"/>
            <a:ext cx="13144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50000"/>
              </a:spcBef>
              <a:buClrTx/>
              <a:buSzTx/>
              <a:buFontTx/>
              <a:buNone/>
            </a:pPr>
            <a:r>
              <a:rPr lang="en-US" altLang="ja-JP">
                <a:solidFill>
                  <a:schemeClr val="tx1"/>
                </a:solidFill>
                <a:latin typeface="Arial" charset="0"/>
              </a:rPr>
              <a:t>By Family</a:t>
            </a:r>
          </a:p>
        </p:txBody>
      </p:sp>
      <p:sp>
        <p:nvSpPr>
          <p:cNvPr id="53261" name="Text Box 21"/>
          <p:cNvSpPr txBox="1">
            <a:spLocks noChangeArrowheads="1"/>
          </p:cNvSpPr>
          <p:nvPr/>
        </p:nvSpPr>
        <p:spPr bwMode="auto">
          <a:xfrm>
            <a:off x="6896100" y="4111625"/>
            <a:ext cx="13144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50000"/>
              </a:spcBef>
              <a:buClrTx/>
              <a:buSzTx/>
              <a:buFontTx/>
              <a:buNone/>
            </a:pPr>
            <a:r>
              <a:rPr lang="en-US" altLang="ja-JP">
                <a:solidFill>
                  <a:schemeClr val="tx1"/>
                </a:solidFill>
                <a:latin typeface="Arial" charset="0"/>
              </a:rPr>
              <a:t>By Worker</a:t>
            </a:r>
          </a:p>
        </p:txBody>
      </p:sp>
      <p:sp>
        <p:nvSpPr>
          <p:cNvPr id="53262" name="Text Box 22"/>
          <p:cNvSpPr txBox="1">
            <a:spLocks noChangeArrowheads="1"/>
          </p:cNvSpPr>
          <p:nvPr/>
        </p:nvSpPr>
        <p:spPr bwMode="auto">
          <a:xfrm>
            <a:off x="3905250" y="4991100"/>
            <a:ext cx="1143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50000"/>
              </a:spcBef>
              <a:buClrTx/>
              <a:buSzTx/>
              <a:buFontTx/>
              <a:buNone/>
            </a:pPr>
            <a:r>
              <a:rPr lang="en-US" altLang="ja-JP">
                <a:solidFill>
                  <a:schemeClr val="tx1"/>
                </a:solidFill>
                <a:latin typeface="Arial" charset="0"/>
              </a:rPr>
              <a:t>Prospect</a:t>
            </a:r>
          </a:p>
        </p:txBody>
      </p:sp>
      <p:sp>
        <p:nvSpPr>
          <p:cNvPr id="53263" name="Text Box 23"/>
          <p:cNvSpPr txBox="1">
            <a:spLocks noChangeArrowheads="1"/>
          </p:cNvSpPr>
          <p:nvPr/>
        </p:nvSpPr>
        <p:spPr bwMode="auto">
          <a:xfrm>
            <a:off x="2459038" y="5924550"/>
            <a:ext cx="1128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2000">
                <a:solidFill>
                  <a:schemeClr val="accent1"/>
                </a:solidFill>
                <a:latin typeface="Arial" charset="0"/>
              </a:rPr>
              <a:t>Quantity</a:t>
            </a:r>
          </a:p>
        </p:txBody>
      </p:sp>
      <p:sp>
        <p:nvSpPr>
          <p:cNvPr id="53264" name="Text Box 24"/>
          <p:cNvSpPr txBox="1">
            <a:spLocks noChangeArrowheads="1"/>
          </p:cNvSpPr>
          <p:nvPr/>
        </p:nvSpPr>
        <p:spPr bwMode="auto">
          <a:xfrm>
            <a:off x="6896100" y="5819775"/>
            <a:ext cx="97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2000">
                <a:solidFill>
                  <a:schemeClr val="accent1"/>
                </a:solidFill>
                <a:latin typeface="Arial" charset="0"/>
              </a:rPr>
              <a:t>Quality</a:t>
            </a:r>
          </a:p>
        </p:txBody>
      </p:sp>
      <p:sp>
        <p:nvSpPr>
          <p:cNvPr id="53265" name="テキスト ボックス 1"/>
          <p:cNvSpPr txBox="1">
            <a:spLocks noChangeArrowheads="1"/>
          </p:cNvSpPr>
          <p:nvPr/>
        </p:nvSpPr>
        <p:spPr bwMode="auto">
          <a:xfrm>
            <a:off x="2255838" y="1057275"/>
            <a:ext cx="5570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800" b="1">
                <a:solidFill>
                  <a:srgbClr val="FF0000"/>
                </a:solidFill>
                <a:latin typeface="Arial" charset="0"/>
              </a:rPr>
              <a:t>我々の課題：　介護の質と量の向上</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568325" y="49213"/>
            <a:ext cx="8596313" cy="558800"/>
          </a:xfrm>
        </p:spPr>
        <p:txBody>
          <a:bodyPr/>
          <a:lstStyle/>
          <a:p>
            <a:pPr eaLnBrk="1" hangingPunct="1"/>
            <a:r>
              <a:rPr lang="en-US" altLang="ja-JP" sz="2800">
                <a:ea typeface="ＭＳ Ｐゴシック" charset="-128"/>
              </a:rPr>
              <a:t>Not Easy to Be a Certified Care Worker</a:t>
            </a:r>
          </a:p>
        </p:txBody>
      </p:sp>
      <p:pic>
        <p:nvPicPr>
          <p:cNvPr id="55299" name="コンテンツ プレースホルダー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904875"/>
            <a:ext cx="892016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5"/>
          <p:cNvSpPr txBox="1">
            <a:spLocks noChangeArrowheads="1"/>
          </p:cNvSpPr>
          <p:nvPr/>
        </p:nvSpPr>
        <p:spPr bwMode="auto">
          <a:xfrm>
            <a:off x="5165725" y="5907088"/>
            <a:ext cx="3998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sz="2400">
                <a:solidFill>
                  <a:schemeClr val="accent2"/>
                </a:solidFill>
                <a:latin typeface="Arial" charset="0"/>
              </a:rPr>
              <a:t>…</a:t>
            </a:r>
            <a:r>
              <a:rPr lang="en-US" altLang="ja-JP" sz="2400">
                <a:solidFill>
                  <a:schemeClr val="accent2"/>
                </a:solidFill>
                <a:latin typeface="Arial" charset="0"/>
              </a:rPr>
              <a:t>But, not rewarded enough</a:t>
            </a:r>
          </a:p>
        </p:txBody>
      </p:sp>
      <p:sp>
        <p:nvSpPr>
          <p:cNvPr id="55301" name="テキスト ボックス 1"/>
          <p:cNvSpPr txBox="1">
            <a:spLocks noChangeArrowheads="1"/>
          </p:cNvSpPr>
          <p:nvPr/>
        </p:nvSpPr>
        <p:spPr bwMode="auto">
          <a:xfrm>
            <a:off x="969963" y="561975"/>
            <a:ext cx="619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b="1">
                <a:solidFill>
                  <a:srgbClr val="FF0000"/>
                </a:solidFill>
                <a:latin typeface="Arial" charset="0"/>
              </a:rPr>
              <a:t>介護福祉士になる為には・・。　なかなか簡単にはいきません。</a:t>
            </a:r>
          </a:p>
        </p:txBody>
      </p:sp>
      <p:sp>
        <p:nvSpPr>
          <p:cNvPr id="55302" name="テキスト ボックス 2"/>
          <p:cNvSpPr txBox="1">
            <a:spLocks noChangeArrowheads="1"/>
          </p:cNvSpPr>
          <p:nvPr/>
        </p:nvSpPr>
        <p:spPr bwMode="auto">
          <a:xfrm>
            <a:off x="5145088" y="6364288"/>
            <a:ext cx="2832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b="1">
                <a:solidFill>
                  <a:srgbClr val="FF0000"/>
                </a:solidFill>
                <a:latin typeface="Arial" charset="0"/>
              </a:rPr>
              <a:t>でも給料は安いんです！！</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439738" y="219075"/>
            <a:ext cx="8843962" cy="768350"/>
          </a:xfrm>
        </p:spPr>
        <p:txBody>
          <a:bodyPr/>
          <a:lstStyle/>
          <a:p>
            <a:pPr eaLnBrk="1" hangingPunct="1"/>
            <a:r>
              <a:rPr lang="en-US" altLang="ja-JP">
                <a:ea typeface="ＭＳ Ｐゴシック" charset="-128"/>
              </a:rPr>
              <a:t>Junko’s one day in Adult Day Care Service</a:t>
            </a:r>
          </a:p>
        </p:txBody>
      </p:sp>
      <p:sp>
        <p:nvSpPr>
          <p:cNvPr id="57347" name="Rectangle 3"/>
          <p:cNvSpPr>
            <a:spLocks noGrp="1"/>
          </p:cNvSpPr>
          <p:nvPr>
            <p:ph type="body" idx="1"/>
          </p:nvPr>
        </p:nvSpPr>
        <p:spPr>
          <a:xfrm>
            <a:off x="687388" y="1481138"/>
            <a:ext cx="8596312" cy="3881437"/>
          </a:xfrm>
        </p:spPr>
        <p:txBody>
          <a:bodyPr/>
          <a:lstStyle/>
          <a:p>
            <a:pPr eaLnBrk="1" hangingPunct="1"/>
            <a:r>
              <a:rPr lang="ja-JP" altLang="en-US">
                <a:ea typeface="ＭＳ Ｐゴシック" charset="-128"/>
              </a:rPr>
              <a:t>8 </a:t>
            </a:r>
            <a:r>
              <a:rPr lang="en-US" altLang="ja-JP">
                <a:ea typeface="ＭＳ Ｐゴシック" charset="-128"/>
              </a:rPr>
              <a:t>AM : Picking up the participants</a:t>
            </a:r>
          </a:p>
        </p:txBody>
      </p:sp>
      <p:pic>
        <p:nvPicPr>
          <p:cNvPr id="57348"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914400"/>
            <a:ext cx="39211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838" y="2311400"/>
            <a:ext cx="2540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3813175" y="3151188"/>
            <a:ext cx="32877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Narrow Streets &amp; Many Stairs </a:t>
            </a:r>
          </a:p>
          <a:p>
            <a:pPr eaLnBrk="1" hangingPunct="1">
              <a:spcBef>
                <a:spcPct val="0"/>
              </a:spcBef>
              <a:buClrTx/>
              <a:buSzTx/>
              <a:buFontTx/>
              <a:buNone/>
            </a:pPr>
            <a:r>
              <a:rPr lang="ja-JP" altLang="en-US" b="1">
                <a:solidFill>
                  <a:srgbClr val="FF0000"/>
                </a:solidFill>
                <a:latin typeface="Arial" charset="0"/>
              </a:rPr>
              <a:t>細い道路とたくさんの階段</a:t>
            </a:r>
            <a:endParaRPr lang="en-US" altLang="ja-JP" b="1">
              <a:solidFill>
                <a:srgbClr val="FF0000"/>
              </a:solidFill>
              <a:latin typeface="Arial" charset="0"/>
            </a:endParaRPr>
          </a:p>
        </p:txBody>
      </p:sp>
      <p:sp>
        <p:nvSpPr>
          <p:cNvPr id="57351" name="Text Box 7"/>
          <p:cNvSpPr txBox="1">
            <a:spLocks noChangeArrowheads="1"/>
          </p:cNvSpPr>
          <p:nvPr/>
        </p:nvSpPr>
        <p:spPr bwMode="auto">
          <a:xfrm>
            <a:off x="3822700" y="3894138"/>
            <a:ext cx="4648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Must push a wheelchair up-and-down-stairs</a:t>
            </a:r>
          </a:p>
          <a:p>
            <a:pPr eaLnBrk="1" hangingPunct="1">
              <a:spcBef>
                <a:spcPct val="0"/>
              </a:spcBef>
              <a:buClrTx/>
              <a:buSzTx/>
              <a:buFontTx/>
              <a:buNone/>
            </a:pPr>
            <a:r>
              <a:rPr lang="ja-JP" altLang="en-US" b="1">
                <a:solidFill>
                  <a:srgbClr val="FF0000"/>
                </a:solidFill>
                <a:latin typeface="Arial" charset="0"/>
              </a:rPr>
              <a:t>階段の上り下りを車いすを押しながら！！</a:t>
            </a:r>
            <a:endParaRPr lang="en-US" altLang="ja-JP" b="1">
              <a:solidFill>
                <a:srgbClr val="FF0000"/>
              </a:solidFill>
              <a:latin typeface="Arial" charset="0"/>
            </a:endParaRPr>
          </a:p>
        </p:txBody>
      </p:sp>
      <p:sp>
        <p:nvSpPr>
          <p:cNvPr id="57352" name="Text Box 8"/>
          <p:cNvSpPr txBox="1">
            <a:spLocks noChangeArrowheads="1"/>
          </p:cNvSpPr>
          <p:nvPr/>
        </p:nvSpPr>
        <p:spPr bwMode="auto">
          <a:xfrm>
            <a:off x="3852863" y="4719638"/>
            <a:ext cx="4800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Hard and dangerous especially in a rainy day</a:t>
            </a:r>
          </a:p>
          <a:p>
            <a:pPr eaLnBrk="1" hangingPunct="1">
              <a:spcBef>
                <a:spcPct val="0"/>
              </a:spcBef>
              <a:buClrTx/>
              <a:buSzTx/>
              <a:buFontTx/>
              <a:buNone/>
            </a:pPr>
            <a:r>
              <a:rPr lang="ja-JP" altLang="en-US" b="1">
                <a:solidFill>
                  <a:srgbClr val="FF0000"/>
                </a:solidFill>
                <a:latin typeface="Arial" charset="0"/>
              </a:rPr>
              <a:t>雨の日は特に、きつくて危険。</a:t>
            </a:r>
            <a:endParaRPr lang="en-US" altLang="ja-JP" b="1">
              <a:solidFill>
                <a:srgbClr val="FF0000"/>
              </a:solidFill>
              <a:latin typeface="Arial" charset="0"/>
            </a:endParaRPr>
          </a:p>
        </p:txBody>
      </p:sp>
      <p:sp>
        <p:nvSpPr>
          <p:cNvPr id="57353" name="テキスト ボックス 1"/>
          <p:cNvSpPr txBox="1">
            <a:spLocks noChangeArrowheads="1"/>
          </p:cNvSpPr>
          <p:nvPr/>
        </p:nvSpPr>
        <p:spPr bwMode="auto">
          <a:xfrm>
            <a:off x="2940050" y="755650"/>
            <a:ext cx="3652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000" b="1">
                <a:solidFill>
                  <a:srgbClr val="FF0000"/>
                </a:solidFill>
                <a:latin typeface="Arial" charset="0"/>
              </a:rPr>
              <a:t>デイサービスでの</a:t>
            </a:r>
            <a:r>
              <a:rPr lang="en-US" altLang="ja-JP" sz="2000" b="1">
                <a:solidFill>
                  <a:srgbClr val="FF0000"/>
                </a:solidFill>
                <a:latin typeface="Arial" charset="0"/>
              </a:rPr>
              <a:t>JUNKO</a:t>
            </a:r>
            <a:r>
              <a:rPr lang="ja-JP" altLang="en-US" sz="2000" b="1">
                <a:solidFill>
                  <a:srgbClr val="FF0000"/>
                </a:solidFill>
                <a:latin typeface="Arial" charset="0"/>
              </a:rPr>
              <a:t>の</a:t>
            </a:r>
            <a:r>
              <a:rPr lang="en-US" altLang="ja-JP" sz="2000" b="1">
                <a:solidFill>
                  <a:srgbClr val="FF0000"/>
                </a:solidFill>
                <a:latin typeface="Arial" charset="0"/>
              </a:rPr>
              <a:t>1</a:t>
            </a:r>
            <a:r>
              <a:rPr lang="ja-JP" altLang="en-US" sz="2000" b="1">
                <a:solidFill>
                  <a:srgbClr val="FF0000"/>
                </a:solidFill>
                <a:latin typeface="Arial" charset="0"/>
              </a:rPr>
              <a:t>日</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347663" y="241300"/>
            <a:ext cx="9002712" cy="774700"/>
          </a:xfrm>
        </p:spPr>
        <p:txBody>
          <a:bodyPr/>
          <a:lstStyle/>
          <a:p>
            <a:pPr eaLnBrk="1" hangingPunct="1"/>
            <a:r>
              <a:rPr lang="en-US" altLang="ja-JP" sz="3200">
                <a:ea typeface="ＭＳ Ｐゴシック" charset="-128"/>
              </a:rPr>
              <a:t>Bathing, the most important and hardest work</a:t>
            </a:r>
          </a:p>
        </p:txBody>
      </p:sp>
      <p:sp>
        <p:nvSpPr>
          <p:cNvPr id="59395" name="Rectangle 3"/>
          <p:cNvSpPr>
            <a:spLocks noGrp="1"/>
          </p:cNvSpPr>
          <p:nvPr>
            <p:ph type="body" idx="1"/>
          </p:nvPr>
        </p:nvSpPr>
        <p:spPr>
          <a:xfrm>
            <a:off x="334963" y="1208088"/>
            <a:ext cx="6056312" cy="3881437"/>
          </a:xfrm>
        </p:spPr>
        <p:txBody>
          <a:bodyPr/>
          <a:lstStyle/>
          <a:p>
            <a:pPr eaLnBrk="1" hangingPunct="1">
              <a:lnSpc>
                <a:spcPct val="90000"/>
              </a:lnSpc>
            </a:pPr>
            <a:r>
              <a:rPr lang="en-US" altLang="ja-JP">
                <a:ea typeface="ＭＳ Ｐゴシック" charset="-128"/>
              </a:rPr>
              <a:t>Soaking in the bathtub is long-established custom in Japan. Most elders want to take a bath every day</a:t>
            </a:r>
          </a:p>
          <a:p>
            <a:pPr eaLnBrk="1" hangingPunct="1">
              <a:lnSpc>
                <a:spcPct val="90000"/>
              </a:lnSpc>
            </a:pPr>
            <a:r>
              <a:rPr lang="en-US" altLang="ja-JP">
                <a:solidFill>
                  <a:srgbClr val="FF0000"/>
                </a:solidFill>
                <a:ea typeface="ＭＳ Ｐゴシック" charset="-128"/>
              </a:rPr>
              <a:t>9:15-</a:t>
            </a:r>
            <a:r>
              <a:rPr lang="en-US" altLang="ja-JP">
                <a:ea typeface="ＭＳ Ｐゴシック" charset="-128"/>
              </a:rPr>
              <a:t> Vital Check (body temp, BP, pulse) before bath</a:t>
            </a:r>
          </a:p>
          <a:p>
            <a:pPr eaLnBrk="1" hangingPunct="1">
              <a:lnSpc>
                <a:spcPct val="90000"/>
              </a:lnSpc>
            </a:pPr>
            <a:r>
              <a:rPr lang="ja-JP" altLang="en-US" b="1">
                <a:solidFill>
                  <a:srgbClr val="FF0000"/>
                </a:solidFill>
                <a:ea typeface="ＭＳ Ｐゴシック" charset="-128"/>
              </a:rPr>
              <a:t>浴槽に体を浸かるのは、日本の伝統的な習慣である。殆どの高齢者は毎日風呂に入りたがる。</a:t>
            </a:r>
            <a:endParaRPr lang="en-US" altLang="ja-JP" b="1">
              <a:solidFill>
                <a:srgbClr val="FF0000"/>
              </a:solidFill>
              <a:ea typeface="ＭＳ Ｐゴシック" charset="-128"/>
            </a:endParaRPr>
          </a:p>
          <a:p>
            <a:pPr eaLnBrk="1" hangingPunct="1">
              <a:lnSpc>
                <a:spcPct val="90000"/>
              </a:lnSpc>
            </a:pPr>
            <a:endParaRPr lang="en-US" altLang="ja-JP" b="1">
              <a:solidFill>
                <a:srgbClr val="FF0000"/>
              </a:solidFill>
              <a:ea typeface="ＭＳ Ｐゴシック" charset="-128"/>
            </a:endParaRPr>
          </a:p>
          <a:p>
            <a:pPr eaLnBrk="1" hangingPunct="1">
              <a:lnSpc>
                <a:spcPct val="90000"/>
              </a:lnSpc>
            </a:pPr>
            <a:r>
              <a:rPr lang="en-US" altLang="ja-JP">
                <a:ea typeface="ＭＳ Ｐゴシック" charset="-128"/>
              </a:rPr>
              <a:t>Caregiver stays in the bathroom for 3 hours to help 20 participants take a bath safely</a:t>
            </a:r>
          </a:p>
          <a:p>
            <a:pPr eaLnBrk="1" hangingPunct="1">
              <a:lnSpc>
                <a:spcPct val="90000"/>
              </a:lnSpc>
            </a:pPr>
            <a:r>
              <a:rPr lang="en-US" altLang="ja-JP">
                <a:ea typeface="ＭＳ Ｐゴシック" charset="-128"/>
              </a:rPr>
              <a:t>2 caregivers in the bathroom, 1 for dressing aid, 1 for taking them to the bathroom, and 1 nurse</a:t>
            </a:r>
          </a:p>
          <a:p>
            <a:pPr eaLnBrk="1" hangingPunct="1">
              <a:lnSpc>
                <a:spcPct val="90000"/>
              </a:lnSpc>
            </a:pPr>
            <a:r>
              <a:rPr lang="ja-JP" altLang="en-US" b="1">
                <a:solidFill>
                  <a:srgbClr val="FF0000"/>
                </a:solidFill>
                <a:ea typeface="ＭＳ Ｐゴシック" charset="-128"/>
              </a:rPr>
              <a:t>入浴介助の介護職員は午前中</a:t>
            </a:r>
            <a:r>
              <a:rPr lang="en-US" altLang="ja-JP" b="1">
                <a:solidFill>
                  <a:srgbClr val="FF0000"/>
                </a:solidFill>
                <a:ea typeface="ＭＳ Ｐゴシック" charset="-128"/>
              </a:rPr>
              <a:t>3</a:t>
            </a:r>
            <a:r>
              <a:rPr lang="ja-JP" altLang="en-US" b="1">
                <a:solidFill>
                  <a:srgbClr val="FF0000"/>
                </a:solidFill>
                <a:ea typeface="ＭＳ Ｐゴシック" charset="-128"/>
              </a:rPr>
              <a:t>時間風呂場にとどまり、</a:t>
            </a:r>
            <a:r>
              <a:rPr lang="en-US" altLang="ja-JP" b="1">
                <a:solidFill>
                  <a:srgbClr val="FF0000"/>
                </a:solidFill>
                <a:ea typeface="ＭＳ Ｐゴシック" charset="-128"/>
              </a:rPr>
              <a:t>20</a:t>
            </a:r>
            <a:r>
              <a:rPr lang="ja-JP" altLang="en-US" b="1">
                <a:solidFill>
                  <a:srgbClr val="FF0000"/>
                </a:solidFill>
                <a:ea typeface="ＭＳ Ｐゴシック" charset="-128"/>
              </a:rPr>
              <a:t>人の利用者を安全に入浴させます。</a:t>
            </a:r>
            <a:endParaRPr lang="en-US" altLang="ja-JP" b="1">
              <a:solidFill>
                <a:srgbClr val="FF0000"/>
              </a:solidFill>
              <a:ea typeface="ＭＳ Ｐゴシック" charset="-128"/>
            </a:endParaRPr>
          </a:p>
          <a:p>
            <a:pPr eaLnBrk="1" hangingPunct="1">
              <a:lnSpc>
                <a:spcPct val="90000"/>
              </a:lnSpc>
            </a:pPr>
            <a:r>
              <a:rPr lang="en-US" altLang="ja-JP" u="sng">
                <a:ea typeface="ＭＳ Ｐゴシック" charset="-128"/>
              </a:rPr>
              <a:t>Effect of bathing</a:t>
            </a:r>
            <a:r>
              <a:rPr lang="ja-JP" altLang="en-US" b="1" u="sng">
                <a:solidFill>
                  <a:srgbClr val="FF0000"/>
                </a:solidFill>
                <a:ea typeface="ＭＳ Ｐゴシック" charset="-128"/>
              </a:rPr>
              <a:t>（入浴の効能）</a:t>
            </a:r>
            <a:endParaRPr lang="en-US" altLang="ja-JP" b="1" u="sng">
              <a:solidFill>
                <a:srgbClr val="FF0000"/>
              </a:solidFill>
              <a:ea typeface="ＭＳ Ｐゴシック" charset="-128"/>
            </a:endParaRPr>
          </a:p>
          <a:p>
            <a:pPr eaLnBrk="1" hangingPunct="1">
              <a:lnSpc>
                <a:spcPct val="90000"/>
              </a:lnSpc>
            </a:pPr>
            <a:r>
              <a:rPr lang="en-US" altLang="ja-JP">
                <a:ea typeface="ＭＳ Ｐゴシック" charset="-128"/>
              </a:rPr>
              <a:t> Relax, Improve blood circulation, Keep clean,</a:t>
            </a:r>
          </a:p>
          <a:p>
            <a:pPr eaLnBrk="1" hangingPunct="1">
              <a:lnSpc>
                <a:spcPct val="90000"/>
              </a:lnSpc>
            </a:pPr>
            <a:r>
              <a:rPr lang="en-US" altLang="ja-JP">
                <a:ea typeface="ＭＳ Ｐゴシック" charset="-128"/>
              </a:rPr>
              <a:t> Rehabilitation (like a swimming pool)</a:t>
            </a:r>
          </a:p>
          <a:p>
            <a:pPr eaLnBrk="1" hangingPunct="1">
              <a:lnSpc>
                <a:spcPct val="90000"/>
              </a:lnSpc>
            </a:pPr>
            <a:r>
              <a:rPr lang="en-US" altLang="ja-JP">
                <a:ea typeface="ＭＳ Ｐゴシック" charset="-128"/>
              </a:rPr>
              <a:t> Can find elder abuse or disease (ex: breast cancer)</a:t>
            </a:r>
          </a:p>
        </p:txBody>
      </p:sp>
      <p:pic>
        <p:nvPicPr>
          <p:cNvPr id="59396"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838200"/>
            <a:ext cx="2305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1138" y="28003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61138" y="4797425"/>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テキスト ボックス 1"/>
          <p:cNvSpPr txBox="1">
            <a:spLocks noChangeArrowheads="1"/>
          </p:cNvSpPr>
          <p:nvPr/>
        </p:nvSpPr>
        <p:spPr bwMode="auto">
          <a:xfrm>
            <a:off x="1447800" y="831850"/>
            <a:ext cx="4030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b="1">
                <a:solidFill>
                  <a:srgbClr val="FF0000"/>
                </a:solidFill>
                <a:latin typeface="Arial" charset="0"/>
              </a:rPr>
              <a:t>入浴、もっとも重要できつい仕事・・・・・。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868363" y="406400"/>
            <a:ext cx="3603625" cy="771525"/>
          </a:xfrm>
        </p:spPr>
        <p:txBody>
          <a:bodyPr/>
          <a:lstStyle/>
          <a:p>
            <a:pPr eaLnBrk="1" hangingPunct="1"/>
            <a:r>
              <a:rPr lang="en-US" altLang="ja-JP">
                <a:ea typeface="ＭＳ Ｐゴシック" charset="-128"/>
              </a:rPr>
              <a:t>Bath Machines</a:t>
            </a:r>
          </a:p>
        </p:txBody>
      </p:sp>
      <p:sp>
        <p:nvSpPr>
          <p:cNvPr id="61443" name="Rectangle 3"/>
          <p:cNvSpPr>
            <a:spLocks noGrp="1"/>
          </p:cNvSpPr>
          <p:nvPr>
            <p:ph type="body" idx="1"/>
          </p:nvPr>
        </p:nvSpPr>
        <p:spPr/>
        <p:txBody>
          <a:bodyPr/>
          <a:lstStyle/>
          <a:p>
            <a:pPr eaLnBrk="1" hangingPunct="1">
              <a:buFont typeface="Wingdings 3" charset="2"/>
              <a:buNone/>
            </a:pPr>
            <a:r>
              <a:rPr lang="en-US" altLang="ja-JP" sz="2000">
                <a:ea typeface="ＭＳ Ｐゴシック" charset="-128"/>
              </a:rPr>
              <a:t>		</a:t>
            </a:r>
          </a:p>
        </p:txBody>
      </p:sp>
      <p:pic>
        <p:nvPicPr>
          <p:cNvPr id="61444"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3589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コンテンツ プレースホルダー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1358900"/>
            <a:ext cx="2452688"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6"/>
          <p:cNvSpPr txBox="1">
            <a:spLocks noChangeArrowheads="1"/>
          </p:cNvSpPr>
          <p:nvPr/>
        </p:nvSpPr>
        <p:spPr bwMode="auto">
          <a:xfrm>
            <a:off x="1987550" y="3314700"/>
            <a:ext cx="51466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Bath Machine with Stretchers (Price $88,000)</a:t>
            </a:r>
          </a:p>
          <a:p>
            <a:pPr eaLnBrk="1" hangingPunct="1">
              <a:spcBef>
                <a:spcPct val="0"/>
              </a:spcBef>
              <a:buClrTx/>
              <a:buSzTx/>
              <a:buFontTx/>
              <a:buNone/>
            </a:pPr>
            <a:r>
              <a:rPr lang="ja-JP" altLang="en-US" b="1">
                <a:solidFill>
                  <a:srgbClr val="FF0000"/>
                </a:solidFill>
                <a:latin typeface="Arial" charset="0"/>
              </a:rPr>
              <a:t>ストレッチャー付きのこの特浴は</a:t>
            </a:r>
            <a:r>
              <a:rPr lang="en-US" altLang="ja-JP" b="1">
                <a:solidFill>
                  <a:srgbClr val="FF0000"/>
                </a:solidFill>
                <a:latin typeface="Arial" charset="0"/>
              </a:rPr>
              <a:t>88,000</a:t>
            </a:r>
            <a:r>
              <a:rPr lang="ja-JP" altLang="en-US" b="1">
                <a:solidFill>
                  <a:srgbClr val="FF0000"/>
                </a:solidFill>
                <a:latin typeface="Arial" charset="0"/>
              </a:rPr>
              <a:t>ドルします。</a:t>
            </a:r>
            <a:endParaRPr lang="en-US" altLang="ja-JP" b="1">
              <a:solidFill>
                <a:srgbClr val="FF0000"/>
              </a:solidFill>
              <a:latin typeface="Arial" charset="0"/>
            </a:endParaRPr>
          </a:p>
        </p:txBody>
      </p:sp>
      <p:pic>
        <p:nvPicPr>
          <p:cNvPr id="61447"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11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Text Box 8"/>
          <p:cNvSpPr txBox="1">
            <a:spLocks noChangeArrowheads="1"/>
          </p:cNvSpPr>
          <p:nvPr/>
        </p:nvSpPr>
        <p:spPr bwMode="auto">
          <a:xfrm>
            <a:off x="3552825" y="4164013"/>
            <a:ext cx="70056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Bath Machine for Wheelchair Users</a:t>
            </a:r>
          </a:p>
          <a:p>
            <a:pPr eaLnBrk="1" hangingPunct="1">
              <a:spcBef>
                <a:spcPct val="0"/>
              </a:spcBef>
              <a:buClrTx/>
              <a:buSzTx/>
              <a:buFontTx/>
              <a:buNone/>
            </a:pPr>
            <a:r>
              <a:rPr lang="en-US" altLang="ja-JP">
                <a:solidFill>
                  <a:schemeClr val="tx1"/>
                </a:solidFill>
                <a:latin typeface="Arial" charset="0"/>
              </a:rPr>
              <a:t> enables to take a bath while sitting on the wheelchair</a:t>
            </a:r>
          </a:p>
          <a:p>
            <a:pPr eaLnBrk="1" hangingPunct="1">
              <a:spcBef>
                <a:spcPct val="0"/>
              </a:spcBef>
              <a:buClrTx/>
              <a:buSzTx/>
              <a:buFontTx/>
              <a:buNone/>
            </a:pPr>
            <a:r>
              <a:rPr lang="ja-JP" altLang="en-US" b="1">
                <a:solidFill>
                  <a:srgbClr val="FF0000"/>
                </a:solidFill>
                <a:latin typeface="Arial" charset="0"/>
              </a:rPr>
              <a:t>車いす使用の方向けの浴槽。車いすに座ったままお風呂に入れます。</a:t>
            </a:r>
            <a:endParaRPr lang="en-US" altLang="ja-JP" b="1">
              <a:solidFill>
                <a:srgbClr val="FF0000"/>
              </a:solidFill>
              <a:latin typeface="Arial" charset="0"/>
            </a:endParaRPr>
          </a:p>
        </p:txBody>
      </p:sp>
      <p:sp>
        <p:nvSpPr>
          <p:cNvPr id="61449" name="Text Box 10"/>
          <p:cNvSpPr txBox="1">
            <a:spLocks noChangeArrowheads="1"/>
          </p:cNvSpPr>
          <p:nvPr/>
        </p:nvSpPr>
        <p:spPr bwMode="auto">
          <a:xfrm>
            <a:off x="5635625" y="5319713"/>
            <a:ext cx="283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Junko’s facility has 2 each</a:t>
            </a:r>
          </a:p>
        </p:txBody>
      </p:sp>
      <p:sp>
        <p:nvSpPr>
          <p:cNvPr id="61450" name="テキスト ボックス 1"/>
          <p:cNvSpPr txBox="1">
            <a:spLocks noChangeArrowheads="1"/>
          </p:cNvSpPr>
          <p:nvPr/>
        </p:nvSpPr>
        <p:spPr bwMode="auto">
          <a:xfrm>
            <a:off x="5786438" y="654050"/>
            <a:ext cx="1109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3600" b="1">
                <a:solidFill>
                  <a:srgbClr val="FF0000"/>
                </a:solidFill>
                <a:latin typeface="Arial" charset="0"/>
              </a:rPr>
              <a:t>特浴</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2320925"/>
            <a:ext cx="16256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図 7" descr="0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5013" y="4438650"/>
            <a:ext cx="2349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図 8" descr="デイサービス画像 51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0075" y="4529138"/>
            <a:ext cx="2349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図 9" descr="02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64063" y="2287588"/>
            <a:ext cx="23749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図 10" descr="13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41838" y="420688"/>
            <a:ext cx="21177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図 11" descr="01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94513" y="420688"/>
            <a:ext cx="241935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スマイル 12"/>
          <p:cNvSpPr/>
          <p:nvPr/>
        </p:nvSpPr>
        <p:spPr>
          <a:xfrm>
            <a:off x="7105650" y="792163"/>
            <a:ext cx="217488" cy="28733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algn="ctr" defTabSz="914400" eaLnBrk="1" hangingPunct="1">
              <a:defRPr/>
            </a:pPr>
            <a:endParaRPr lang="ja-JP" altLang="en-US" smtClean="0">
              <a:solidFill>
                <a:srgbClr val="FFFFFF"/>
              </a:solidFill>
              <a:latin typeface="Calibri" panose="020F0502020204030204" pitchFamily="34" charset="0"/>
            </a:endParaRPr>
          </a:p>
        </p:txBody>
      </p:sp>
      <p:sp>
        <p:nvSpPr>
          <p:cNvPr id="14" name="スマイル 13"/>
          <p:cNvSpPr/>
          <p:nvPr/>
        </p:nvSpPr>
        <p:spPr>
          <a:xfrm>
            <a:off x="8842375" y="944563"/>
            <a:ext cx="215900" cy="26987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algn="ctr" defTabSz="914400" eaLnBrk="1" hangingPunct="1">
              <a:defRPr/>
            </a:pPr>
            <a:endParaRPr lang="ja-JP" altLang="en-US" smtClean="0">
              <a:solidFill>
                <a:srgbClr val="FFFFFF"/>
              </a:solidFill>
              <a:latin typeface="Calibri" panose="020F0502020204030204" pitchFamily="34" charset="0"/>
            </a:endParaRPr>
          </a:p>
        </p:txBody>
      </p:sp>
      <p:sp>
        <p:nvSpPr>
          <p:cNvPr id="15" name="スマイル 14"/>
          <p:cNvSpPr/>
          <p:nvPr/>
        </p:nvSpPr>
        <p:spPr>
          <a:xfrm>
            <a:off x="8439150" y="800100"/>
            <a:ext cx="217488" cy="2873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Trebuchet MS" panose="020B0603020202020204" pitchFamily="34" charset="0"/>
                <a:ea typeface="ＭＳ Ｐゴシック" panose="020B0600070205080204" pitchFamily="34" charset="-128"/>
              </a:defRPr>
            </a:lvl1pPr>
            <a:lvl2pPr marL="742950" indent="-285750">
              <a:defRPr kumimoji="1">
                <a:solidFill>
                  <a:schemeClr val="tx1"/>
                </a:solidFill>
                <a:latin typeface="Trebuchet MS" panose="020B0603020202020204" pitchFamily="34" charset="0"/>
                <a:ea typeface="ＭＳ Ｐゴシック" panose="020B0600070205080204" pitchFamily="34" charset="-128"/>
              </a:defRPr>
            </a:lvl2pPr>
            <a:lvl3pPr marL="1143000" indent="-228600">
              <a:defRPr kumimoji="1">
                <a:solidFill>
                  <a:schemeClr val="tx1"/>
                </a:solidFill>
                <a:latin typeface="Trebuchet MS" panose="020B0603020202020204" pitchFamily="34" charset="0"/>
                <a:ea typeface="ＭＳ Ｐゴシック" panose="020B0600070205080204" pitchFamily="34" charset="-128"/>
              </a:defRPr>
            </a:lvl3pPr>
            <a:lvl4pPr marL="1600200" indent="-228600">
              <a:defRPr kumimoji="1">
                <a:solidFill>
                  <a:schemeClr val="tx1"/>
                </a:solidFill>
                <a:latin typeface="Trebuchet MS" panose="020B0603020202020204" pitchFamily="34" charset="0"/>
                <a:ea typeface="ＭＳ Ｐゴシック" panose="020B0600070205080204" pitchFamily="34" charset="-128"/>
              </a:defRPr>
            </a:lvl4pPr>
            <a:lvl5pPr marL="2057400" indent="-228600">
              <a:defRPr kumimoji="1">
                <a:solidFill>
                  <a:schemeClr val="tx1"/>
                </a:solidFill>
                <a:latin typeface="Trebuchet MS" panose="020B0603020202020204" pitchFamily="34" charset="0"/>
                <a:ea typeface="ＭＳ Ｐゴシック" panose="020B0600070205080204" pitchFamily="34" charset="-128"/>
              </a:defRPr>
            </a:lvl5pPr>
            <a:lvl6pPr marL="25146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6pPr>
            <a:lvl7pPr marL="29718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7pPr>
            <a:lvl8pPr marL="34290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8pPr>
            <a:lvl9pPr marL="3886200" indent="-228600" fontAlgn="base">
              <a:spcBef>
                <a:spcPct val="0"/>
              </a:spcBef>
              <a:spcAft>
                <a:spcPct val="0"/>
              </a:spcAft>
              <a:defRPr kumimoji="1">
                <a:solidFill>
                  <a:schemeClr val="tx1"/>
                </a:solidFill>
                <a:latin typeface="Trebuchet MS" panose="020B0603020202020204" pitchFamily="34" charset="0"/>
                <a:ea typeface="ＭＳ Ｐゴシック" panose="020B0600070205080204" pitchFamily="34" charset="-128"/>
              </a:defRPr>
            </a:lvl9pPr>
          </a:lstStyle>
          <a:p>
            <a:pPr algn="ctr" defTabSz="914400" eaLnBrk="1" hangingPunct="1">
              <a:defRPr/>
            </a:pPr>
            <a:endParaRPr lang="ja-JP" altLang="en-US" smtClean="0">
              <a:solidFill>
                <a:srgbClr val="FFFFFF"/>
              </a:solidFill>
              <a:latin typeface="Calibri" panose="020F0502020204030204" pitchFamily="34" charset="0"/>
            </a:endParaRPr>
          </a:p>
        </p:txBody>
      </p:sp>
      <p:sp>
        <p:nvSpPr>
          <p:cNvPr id="63499" name="Text Box 11"/>
          <p:cNvSpPr txBox="1">
            <a:spLocks noChangeArrowheads="1"/>
          </p:cNvSpPr>
          <p:nvPr/>
        </p:nvSpPr>
        <p:spPr bwMode="auto">
          <a:xfrm>
            <a:off x="1028700" y="350838"/>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sz="2000">
                <a:solidFill>
                  <a:schemeClr val="tx1"/>
                </a:solidFill>
                <a:latin typeface="Arial" charset="0"/>
              </a:rPr>
              <a:t>12:00 </a:t>
            </a:r>
            <a:r>
              <a:rPr lang="en-US" altLang="ja-JP" sz="2000">
                <a:solidFill>
                  <a:schemeClr val="tx1"/>
                </a:solidFill>
                <a:latin typeface="Arial" charset="0"/>
              </a:rPr>
              <a:t>Supporting Lunch</a:t>
            </a:r>
          </a:p>
        </p:txBody>
      </p:sp>
      <p:pic>
        <p:nvPicPr>
          <p:cNvPr id="63500" name="図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08163" y="1460500"/>
            <a:ext cx="12811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1" name="Text Box 16"/>
          <p:cNvSpPr txBox="1">
            <a:spLocks noChangeArrowheads="1"/>
          </p:cNvSpPr>
          <p:nvPr/>
        </p:nvSpPr>
        <p:spPr bwMode="auto">
          <a:xfrm>
            <a:off x="1139825" y="2690813"/>
            <a:ext cx="2546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a:solidFill>
                  <a:schemeClr val="tx1"/>
                </a:solidFill>
                <a:latin typeface="Arial" charset="0"/>
              </a:rPr>
              <a:t>12:30 </a:t>
            </a:r>
            <a:r>
              <a:rPr lang="en-US" altLang="ja-JP">
                <a:solidFill>
                  <a:schemeClr val="tx1"/>
                </a:solidFill>
                <a:latin typeface="Arial" charset="0"/>
              </a:rPr>
              <a:t>Supporting Toilet</a:t>
            </a:r>
          </a:p>
          <a:p>
            <a:pPr eaLnBrk="1" hangingPunct="1">
              <a:spcBef>
                <a:spcPct val="0"/>
              </a:spcBef>
              <a:buClrTx/>
              <a:buSzTx/>
              <a:buFontTx/>
              <a:buNone/>
            </a:pPr>
            <a:endParaRPr lang="en-US" altLang="ja-JP">
              <a:solidFill>
                <a:schemeClr val="tx1"/>
              </a:solidFill>
              <a:latin typeface="Arial" charset="0"/>
            </a:endParaRPr>
          </a:p>
          <a:p>
            <a:pPr eaLnBrk="1" hangingPunct="1">
              <a:spcBef>
                <a:spcPct val="0"/>
              </a:spcBef>
              <a:buClrTx/>
              <a:buSzTx/>
              <a:buFontTx/>
              <a:buNone/>
            </a:pPr>
            <a:r>
              <a:rPr lang="en-US" altLang="ja-JP">
                <a:solidFill>
                  <a:schemeClr val="tx1"/>
                </a:solidFill>
                <a:latin typeface="Arial" charset="0"/>
              </a:rPr>
              <a:t>1 – 2pm Take a Break</a:t>
            </a:r>
          </a:p>
        </p:txBody>
      </p:sp>
      <p:sp>
        <p:nvSpPr>
          <p:cNvPr id="63502" name="Text Box 19"/>
          <p:cNvSpPr txBox="1">
            <a:spLocks noChangeArrowheads="1"/>
          </p:cNvSpPr>
          <p:nvPr/>
        </p:nvSpPr>
        <p:spPr bwMode="auto">
          <a:xfrm>
            <a:off x="1127125" y="3795713"/>
            <a:ext cx="30543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tx1"/>
                </a:solidFill>
                <a:latin typeface="Arial" charset="0"/>
              </a:rPr>
              <a:t>Participants are divided into several groups and enjoy activities like craft, sewing,</a:t>
            </a:r>
          </a:p>
          <a:p>
            <a:pPr eaLnBrk="1" hangingPunct="1">
              <a:spcBef>
                <a:spcPct val="0"/>
              </a:spcBef>
              <a:buClrTx/>
              <a:buSzTx/>
              <a:buFontTx/>
              <a:buNone/>
            </a:pPr>
            <a:r>
              <a:rPr lang="en-US" altLang="ja-JP">
                <a:solidFill>
                  <a:schemeClr val="tx1"/>
                </a:solidFill>
                <a:latin typeface="Arial" charset="0"/>
              </a:rPr>
              <a:t>card game, physical exercise, horticulture, etc.</a:t>
            </a:r>
            <a:endParaRPr lang="ja-JP" altLang="en-US">
              <a:solidFill>
                <a:schemeClr val="tx1"/>
              </a:solidFill>
              <a:latin typeface="Arial" charset="0"/>
            </a:endParaRPr>
          </a:p>
        </p:txBody>
      </p:sp>
      <p:sp>
        <p:nvSpPr>
          <p:cNvPr id="63503" name="テキスト ボックス 1"/>
          <p:cNvSpPr txBox="1">
            <a:spLocks noChangeArrowheads="1"/>
          </p:cNvSpPr>
          <p:nvPr/>
        </p:nvSpPr>
        <p:spPr bwMode="auto">
          <a:xfrm>
            <a:off x="1127125" y="814388"/>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en-US" altLang="ja-JP" sz="2000" b="1">
                <a:solidFill>
                  <a:srgbClr val="FF0000"/>
                </a:solidFill>
                <a:latin typeface="Arial" charset="0"/>
              </a:rPr>
              <a:t>12:00 </a:t>
            </a:r>
            <a:r>
              <a:rPr lang="ja-JP" altLang="en-US" sz="2000" b="1">
                <a:solidFill>
                  <a:srgbClr val="FF0000"/>
                </a:solidFill>
                <a:latin typeface="Arial" charset="0"/>
              </a:rPr>
              <a:t>食事介助</a:t>
            </a:r>
          </a:p>
        </p:txBody>
      </p:sp>
      <p:sp>
        <p:nvSpPr>
          <p:cNvPr id="63504" name="テキスト ボックス 3"/>
          <p:cNvSpPr txBox="1">
            <a:spLocks noChangeArrowheads="1"/>
          </p:cNvSpPr>
          <p:nvPr/>
        </p:nvSpPr>
        <p:spPr bwMode="auto">
          <a:xfrm>
            <a:off x="477838" y="5203825"/>
            <a:ext cx="43529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en-US" altLang="ja-JP" b="1">
                <a:solidFill>
                  <a:srgbClr val="FF0000"/>
                </a:solidFill>
                <a:latin typeface="Arial" charset="0"/>
              </a:rPr>
              <a:t>12:30 </a:t>
            </a:r>
            <a:r>
              <a:rPr lang="ja-JP" altLang="en-US" b="1">
                <a:solidFill>
                  <a:srgbClr val="FF0000"/>
                </a:solidFill>
                <a:latin typeface="Arial" charset="0"/>
              </a:rPr>
              <a:t>トイレ介助</a:t>
            </a:r>
            <a:endParaRPr lang="en-US" altLang="ja-JP" b="1">
              <a:solidFill>
                <a:srgbClr val="FF0000"/>
              </a:solidFill>
              <a:latin typeface="Arial" charset="0"/>
            </a:endParaRPr>
          </a:p>
          <a:p>
            <a:pPr>
              <a:spcBef>
                <a:spcPct val="0"/>
              </a:spcBef>
              <a:buClrTx/>
              <a:buSzTx/>
              <a:buFontTx/>
              <a:buNone/>
            </a:pPr>
            <a:r>
              <a:rPr lang="en-US" altLang="ja-JP" b="1">
                <a:solidFill>
                  <a:srgbClr val="FF0000"/>
                </a:solidFill>
                <a:latin typeface="Arial" charset="0"/>
              </a:rPr>
              <a:t>1~2</a:t>
            </a:r>
            <a:r>
              <a:rPr lang="ja-JP" altLang="en-US" b="1">
                <a:solidFill>
                  <a:srgbClr val="FF0000"/>
                </a:solidFill>
                <a:latin typeface="Arial" charset="0"/>
              </a:rPr>
              <a:t>時（職員は交替で休憩）</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利用者は幾つかのグループに分け、工作、</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酒豪、縫い物、カードゲーム、体操、園芸</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などのアクティビティをおこなう。</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77863" y="136525"/>
            <a:ext cx="8596312" cy="774700"/>
          </a:xfrm>
        </p:spPr>
        <p:txBody>
          <a:bodyPr/>
          <a:lstStyle/>
          <a:p>
            <a:pPr eaLnBrk="1" hangingPunct="1"/>
            <a:r>
              <a:rPr lang="en-US" altLang="ja-JP">
                <a:ea typeface="ＭＳ Ｐゴシック" charset="-128"/>
              </a:rPr>
              <a:t>Introduction of Junko Owatari</a:t>
            </a:r>
          </a:p>
        </p:txBody>
      </p:sp>
      <p:sp>
        <p:nvSpPr>
          <p:cNvPr id="11267" name="Content Placeholder 2"/>
          <p:cNvSpPr>
            <a:spLocks noGrp="1"/>
          </p:cNvSpPr>
          <p:nvPr>
            <p:ph idx="1"/>
          </p:nvPr>
        </p:nvSpPr>
        <p:spPr>
          <a:xfrm>
            <a:off x="300038" y="681038"/>
            <a:ext cx="10307637" cy="4040187"/>
          </a:xfrm>
        </p:spPr>
        <p:txBody>
          <a:bodyPr/>
          <a:lstStyle/>
          <a:p>
            <a:pPr eaLnBrk="1" hangingPunct="1"/>
            <a:r>
              <a:rPr lang="en-US" altLang="ja-JP" sz="2400">
                <a:ea typeface="ＭＳ Ｐゴシック" charset="-128"/>
              </a:rPr>
              <a:t>She was here to study PCC Gerontology Program in Fall 2014</a:t>
            </a:r>
          </a:p>
          <a:p>
            <a:pPr eaLnBrk="1" hangingPunct="1"/>
            <a:r>
              <a:rPr lang="en-US" altLang="ja-JP" sz="2400">
                <a:ea typeface="ＭＳ Ｐゴシック" charset="-128"/>
              </a:rPr>
              <a:t>Now she’s taking classes online from Japan</a:t>
            </a:r>
          </a:p>
          <a:p>
            <a:pPr eaLnBrk="1" hangingPunct="1"/>
            <a:r>
              <a:rPr lang="en-US" altLang="ja-JP" sz="2400">
                <a:ea typeface="ＭＳ Ｐゴシック" charset="-128"/>
              </a:rPr>
              <a:t>Well-known as a master of caregiving and</a:t>
            </a:r>
          </a:p>
          <a:p>
            <a:pPr eaLnBrk="1" hangingPunct="1">
              <a:buFont typeface="Wingdings 3" charset="2"/>
              <a:buNone/>
            </a:pPr>
            <a:r>
              <a:rPr lang="en-US" altLang="ja-JP" sz="2400">
                <a:ea typeface="ＭＳ Ｐゴシック" charset="-128"/>
              </a:rPr>
              <a:t>	an activity instructor in Japan</a:t>
            </a:r>
          </a:p>
          <a:p>
            <a:pPr eaLnBrk="1" hangingPunct="1"/>
            <a:r>
              <a:rPr lang="en-US" altLang="ja-JP" sz="2400">
                <a:ea typeface="ＭＳ Ｐゴシック" charset="-128"/>
              </a:rPr>
              <a:t>She has written some books about</a:t>
            </a:r>
          </a:p>
          <a:p>
            <a:pPr eaLnBrk="1" hangingPunct="1">
              <a:buFont typeface="Wingdings 3" charset="2"/>
              <a:buNone/>
            </a:pPr>
            <a:r>
              <a:rPr lang="en-US" altLang="ja-JP" sz="2400">
                <a:ea typeface="ＭＳ Ｐゴシック" charset="-128"/>
              </a:rPr>
              <a:t>	caregiving and activities</a:t>
            </a:r>
          </a:p>
          <a:p>
            <a:pPr eaLnBrk="1" hangingPunct="1"/>
            <a:r>
              <a:rPr lang="en-US" altLang="ja-JP" sz="2400">
                <a:ea typeface="ＭＳ Ｐゴシック" charset="-128"/>
              </a:rPr>
              <a:t>Now she is planning to write about “The World Caregiving” </a:t>
            </a:r>
          </a:p>
        </p:txBody>
      </p:sp>
      <p:pic>
        <p:nvPicPr>
          <p:cNvPr id="1126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1160463"/>
            <a:ext cx="20605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1"/>
          <p:cNvSpPr txBox="1">
            <a:spLocks noChangeArrowheads="1"/>
          </p:cNvSpPr>
          <p:nvPr/>
        </p:nvSpPr>
        <p:spPr bwMode="auto">
          <a:xfrm>
            <a:off x="431800" y="4389438"/>
            <a:ext cx="10966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en-US" altLang="ja-JP" sz="2400" b="1">
                <a:solidFill>
                  <a:srgbClr val="FF0000"/>
                </a:solidFill>
                <a:latin typeface="Arial" charset="0"/>
              </a:rPr>
              <a:t>Junko</a:t>
            </a:r>
            <a:r>
              <a:rPr lang="ja-JP" altLang="en-US" sz="2400" b="1">
                <a:solidFill>
                  <a:srgbClr val="FF0000"/>
                </a:solidFill>
                <a:latin typeface="Arial" charset="0"/>
              </a:rPr>
              <a:t>の紹介</a:t>
            </a:r>
            <a:endParaRPr lang="en-US" altLang="ja-JP" sz="2400" b="1">
              <a:solidFill>
                <a:srgbClr val="FF0000"/>
              </a:solidFill>
              <a:latin typeface="Arial" charset="0"/>
            </a:endParaRPr>
          </a:p>
          <a:p>
            <a:pPr>
              <a:spcBef>
                <a:spcPct val="0"/>
              </a:spcBef>
              <a:buClrTx/>
              <a:buSzTx/>
              <a:buFontTx/>
              <a:buNone/>
            </a:pPr>
            <a:r>
              <a:rPr lang="ja-JP" altLang="en-US" sz="2400" b="1">
                <a:solidFill>
                  <a:srgbClr val="FF0000"/>
                </a:solidFill>
                <a:latin typeface="Arial" charset="0"/>
              </a:rPr>
              <a:t>▶彼女は</a:t>
            </a:r>
            <a:r>
              <a:rPr lang="en-US" altLang="ja-JP" sz="2400" b="1">
                <a:solidFill>
                  <a:srgbClr val="FF0000"/>
                </a:solidFill>
                <a:latin typeface="Arial" charset="0"/>
              </a:rPr>
              <a:t>2014</a:t>
            </a:r>
            <a:r>
              <a:rPr lang="ja-JP" altLang="en-US" sz="2400" b="1">
                <a:solidFill>
                  <a:srgbClr val="FF0000"/>
                </a:solidFill>
                <a:latin typeface="Arial" charset="0"/>
              </a:rPr>
              <a:t>年秋学期において、ここポートランドコミュニティカレッジの学生だった。</a:t>
            </a:r>
            <a:endParaRPr lang="en-US" altLang="ja-JP" sz="2400" b="1">
              <a:solidFill>
                <a:srgbClr val="FF0000"/>
              </a:solidFill>
              <a:latin typeface="Arial" charset="0"/>
            </a:endParaRPr>
          </a:p>
          <a:p>
            <a:pPr>
              <a:spcBef>
                <a:spcPct val="0"/>
              </a:spcBef>
              <a:buClrTx/>
              <a:buSzTx/>
              <a:buFontTx/>
              <a:buNone/>
            </a:pPr>
            <a:r>
              <a:rPr lang="ja-JP" altLang="en-US" sz="2400" b="1">
                <a:solidFill>
                  <a:srgbClr val="FF0000"/>
                </a:solidFill>
                <a:latin typeface="Arial" charset="0"/>
              </a:rPr>
              <a:t>▶今でも日本からオンラインのクラスを取っている。</a:t>
            </a:r>
            <a:endParaRPr lang="en-US" altLang="ja-JP" sz="2400" b="1">
              <a:solidFill>
                <a:srgbClr val="FF0000"/>
              </a:solidFill>
              <a:latin typeface="Arial" charset="0"/>
            </a:endParaRPr>
          </a:p>
          <a:p>
            <a:pPr>
              <a:spcBef>
                <a:spcPct val="0"/>
              </a:spcBef>
              <a:buClrTx/>
              <a:buSzTx/>
              <a:buFontTx/>
              <a:buNone/>
            </a:pPr>
            <a:r>
              <a:rPr lang="ja-JP" altLang="en-US" sz="2400" b="1">
                <a:solidFill>
                  <a:srgbClr val="FF0000"/>
                </a:solidFill>
                <a:latin typeface="Arial" charset="0"/>
              </a:rPr>
              <a:t>▶日本ではアクティビティ講師や介護福祉士の先生として知られている。</a:t>
            </a:r>
            <a:endParaRPr lang="en-US" altLang="ja-JP" sz="2400" b="1">
              <a:solidFill>
                <a:srgbClr val="FF0000"/>
              </a:solidFill>
              <a:latin typeface="Arial" charset="0"/>
            </a:endParaRPr>
          </a:p>
          <a:p>
            <a:pPr>
              <a:spcBef>
                <a:spcPct val="0"/>
              </a:spcBef>
              <a:buClrTx/>
              <a:buSzTx/>
              <a:buFontTx/>
              <a:buNone/>
            </a:pPr>
            <a:r>
              <a:rPr lang="ja-JP" altLang="en-US" sz="2400" b="1">
                <a:solidFill>
                  <a:srgbClr val="FF0000"/>
                </a:solidFill>
                <a:latin typeface="Arial" charset="0"/>
              </a:rPr>
              <a:t>▶介護やレクリエーションについて何冊か本を書いている。</a:t>
            </a:r>
            <a:endParaRPr lang="en-US" altLang="ja-JP" sz="2400" b="1">
              <a:solidFill>
                <a:srgbClr val="FF0000"/>
              </a:solidFill>
              <a:latin typeface="Arial" charset="0"/>
            </a:endParaRPr>
          </a:p>
          <a:p>
            <a:pPr>
              <a:spcBef>
                <a:spcPct val="0"/>
              </a:spcBef>
              <a:buClrTx/>
              <a:buSzTx/>
              <a:buFontTx/>
              <a:buNone/>
            </a:pPr>
            <a:r>
              <a:rPr lang="ja-JP" altLang="en-US" sz="2400" b="1">
                <a:solidFill>
                  <a:srgbClr val="FF0000"/>
                </a:solidFill>
                <a:latin typeface="Arial" charset="0"/>
              </a:rPr>
              <a:t>▶今、「世界の介護」について新しい本を書こうとしている。</a:t>
            </a:r>
            <a:endParaRPr lang="en-US" altLang="ja-JP" sz="2400" b="1">
              <a:solidFill>
                <a:srgbClr val="FF000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27892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762000"/>
            <a:ext cx="19923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286000"/>
            <a:ext cx="1941513"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62688" y="990600"/>
            <a:ext cx="28813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61100" y="3225800"/>
            <a:ext cx="28987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 Box 9"/>
          <p:cNvSpPr txBox="1">
            <a:spLocks noChangeArrowheads="1"/>
          </p:cNvSpPr>
          <p:nvPr/>
        </p:nvSpPr>
        <p:spPr bwMode="auto">
          <a:xfrm>
            <a:off x="644525" y="60325"/>
            <a:ext cx="390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a:solidFill>
                  <a:schemeClr val="tx1"/>
                </a:solidFill>
                <a:latin typeface="Arial" charset="0"/>
              </a:rPr>
              <a:t>2:20 </a:t>
            </a:r>
            <a:r>
              <a:rPr lang="en-US" altLang="ja-JP">
                <a:solidFill>
                  <a:schemeClr val="tx1"/>
                </a:solidFill>
                <a:latin typeface="Arial" charset="0"/>
              </a:rPr>
              <a:t>Activities : Exercise and Games</a:t>
            </a:r>
          </a:p>
        </p:txBody>
      </p:sp>
      <p:sp>
        <p:nvSpPr>
          <p:cNvPr id="65544" name="テキスト ボックス 8"/>
          <p:cNvSpPr txBox="1">
            <a:spLocks noChangeArrowheads="1"/>
          </p:cNvSpPr>
          <p:nvPr/>
        </p:nvSpPr>
        <p:spPr bwMode="auto">
          <a:xfrm>
            <a:off x="6189663" y="423863"/>
            <a:ext cx="2932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defTabSz="914400" eaLnBrk="1" hangingPunct="1">
              <a:spcBef>
                <a:spcPct val="0"/>
              </a:spcBef>
              <a:buClrTx/>
              <a:buSzTx/>
              <a:buFontTx/>
              <a:buNone/>
            </a:pPr>
            <a:r>
              <a:rPr lang="en-US" altLang="ja-JP" sz="2000" b="1">
                <a:solidFill>
                  <a:srgbClr val="C00000"/>
                </a:solidFill>
                <a:latin typeface="Calibri" charset="0"/>
              </a:rPr>
              <a:t>Spot the difference! game</a:t>
            </a:r>
            <a:endParaRPr lang="ja-JP" altLang="en-US" sz="2000" b="1">
              <a:solidFill>
                <a:srgbClr val="C00000"/>
              </a:solidFill>
              <a:latin typeface="Calibri" charset="0"/>
            </a:endParaRPr>
          </a:p>
        </p:txBody>
      </p:sp>
      <p:sp>
        <p:nvSpPr>
          <p:cNvPr id="65545" name="Text Box 11"/>
          <p:cNvSpPr txBox="1">
            <a:spLocks noChangeArrowheads="1"/>
          </p:cNvSpPr>
          <p:nvPr/>
        </p:nvSpPr>
        <p:spPr bwMode="auto">
          <a:xfrm>
            <a:off x="619125" y="3287713"/>
            <a:ext cx="27971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a:solidFill>
                  <a:schemeClr val="tx1"/>
                </a:solidFill>
                <a:latin typeface="Arial" charset="0"/>
              </a:rPr>
              <a:t>3:20 </a:t>
            </a:r>
            <a:r>
              <a:rPr lang="en-US" altLang="ja-JP">
                <a:solidFill>
                  <a:schemeClr val="tx1"/>
                </a:solidFill>
                <a:latin typeface="Arial" charset="0"/>
              </a:rPr>
              <a:t>Tea Time &amp; Karaoke</a:t>
            </a:r>
          </a:p>
          <a:p>
            <a:pPr eaLnBrk="1" hangingPunct="1">
              <a:spcBef>
                <a:spcPct val="0"/>
              </a:spcBef>
              <a:buClrTx/>
              <a:buSzTx/>
              <a:buFontTx/>
              <a:buNone/>
            </a:pPr>
            <a:r>
              <a:rPr lang="en-US" altLang="ja-JP" b="1">
                <a:solidFill>
                  <a:srgbClr val="FF0000"/>
                </a:solidFill>
                <a:latin typeface="Arial" charset="0"/>
              </a:rPr>
              <a:t>3:20</a:t>
            </a:r>
            <a:r>
              <a:rPr lang="ja-JP" altLang="en-US" b="1">
                <a:solidFill>
                  <a:srgbClr val="FF0000"/>
                </a:solidFill>
                <a:latin typeface="Arial" charset="0"/>
              </a:rPr>
              <a:t>　お茶の時間と読書</a:t>
            </a:r>
            <a:r>
              <a:rPr lang="ja-JP" altLang="en-US">
                <a:solidFill>
                  <a:schemeClr val="tx1"/>
                </a:solidFill>
                <a:latin typeface="Arial" charset="0"/>
              </a:rPr>
              <a:t>。</a:t>
            </a:r>
            <a:endParaRPr lang="en-US" altLang="ja-JP">
              <a:solidFill>
                <a:schemeClr val="tx1"/>
              </a:solidFill>
              <a:latin typeface="Arial" charset="0"/>
            </a:endParaRPr>
          </a:p>
        </p:txBody>
      </p:sp>
      <p:sp>
        <p:nvSpPr>
          <p:cNvPr id="65546" name="Text Box 12"/>
          <p:cNvSpPr txBox="1">
            <a:spLocks noChangeArrowheads="1"/>
          </p:cNvSpPr>
          <p:nvPr/>
        </p:nvSpPr>
        <p:spPr bwMode="auto">
          <a:xfrm>
            <a:off x="657225" y="3948113"/>
            <a:ext cx="3835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a:solidFill>
                  <a:schemeClr val="tx1"/>
                </a:solidFill>
                <a:latin typeface="Arial" charset="0"/>
              </a:rPr>
              <a:t>4:15 </a:t>
            </a:r>
            <a:r>
              <a:rPr lang="en-US" altLang="ja-JP">
                <a:solidFill>
                  <a:schemeClr val="tx1"/>
                </a:solidFill>
                <a:latin typeface="Arial" charset="0"/>
              </a:rPr>
              <a:t>Take them back to their homes</a:t>
            </a:r>
          </a:p>
          <a:p>
            <a:pPr eaLnBrk="1" hangingPunct="1">
              <a:spcBef>
                <a:spcPct val="0"/>
              </a:spcBef>
              <a:buClrTx/>
              <a:buSzTx/>
              <a:buFontTx/>
              <a:buNone/>
            </a:pPr>
            <a:r>
              <a:rPr lang="en-US" altLang="ja-JP" b="1">
                <a:solidFill>
                  <a:srgbClr val="FF0000"/>
                </a:solidFill>
                <a:latin typeface="Arial" charset="0"/>
              </a:rPr>
              <a:t>4:15</a:t>
            </a:r>
            <a:r>
              <a:rPr lang="ja-JP" altLang="en-US" b="1">
                <a:solidFill>
                  <a:srgbClr val="FF0000"/>
                </a:solidFill>
                <a:latin typeface="Arial" charset="0"/>
              </a:rPr>
              <a:t>　家へ送っていく。</a:t>
            </a:r>
            <a:endParaRPr lang="en-US" altLang="ja-JP" b="1">
              <a:solidFill>
                <a:srgbClr val="FF0000"/>
              </a:solidFill>
              <a:latin typeface="Arial" charset="0"/>
            </a:endParaRPr>
          </a:p>
        </p:txBody>
      </p:sp>
      <p:sp>
        <p:nvSpPr>
          <p:cNvPr id="65547" name="Text Box 13"/>
          <p:cNvSpPr txBox="1">
            <a:spLocks noChangeArrowheads="1"/>
          </p:cNvSpPr>
          <p:nvPr/>
        </p:nvSpPr>
        <p:spPr bwMode="auto">
          <a:xfrm>
            <a:off x="657225" y="4579938"/>
            <a:ext cx="19748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a:solidFill>
                  <a:schemeClr val="tx1"/>
                </a:solidFill>
                <a:latin typeface="Arial" charset="0"/>
              </a:rPr>
              <a:t>4:45- </a:t>
            </a:r>
            <a:r>
              <a:rPr lang="en-US" altLang="ja-JP">
                <a:solidFill>
                  <a:schemeClr val="tx1"/>
                </a:solidFill>
                <a:latin typeface="Arial" charset="0"/>
              </a:rPr>
              <a:t>Paper Work</a:t>
            </a:r>
          </a:p>
          <a:p>
            <a:pPr eaLnBrk="1" hangingPunct="1">
              <a:spcBef>
                <a:spcPct val="0"/>
              </a:spcBef>
              <a:buClrTx/>
              <a:buSzTx/>
              <a:buFontTx/>
              <a:buNone/>
            </a:pPr>
            <a:r>
              <a:rPr lang="en-US" altLang="ja-JP" b="1">
                <a:solidFill>
                  <a:srgbClr val="FF0000"/>
                </a:solidFill>
                <a:latin typeface="Arial" charset="0"/>
              </a:rPr>
              <a:t>4:45</a:t>
            </a:r>
            <a:r>
              <a:rPr lang="ja-JP" altLang="en-US" b="1">
                <a:solidFill>
                  <a:srgbClr val="FF0000"/>
                </a:solidFill>
                <a:latin typeface="Arial" charset="0"/>
              </a:rPr>
              <a:t>　事務仕事</a:t>
            </a:r>
            <a:endParaRPr lang="en-US" altLang="ja-JP" b="1">
              <a:solidFill>
                <a:srgbClr val="FF0000"/>
              </a:solidFill>
              <a:latin typeface="Arial" charset="0"/>
            </a:endParaRPr>
          </a:p>
        </p:txBody>
      </p:sp>
      <p:sp>
        <p:nvSpPr>
          <p:cNvPr id="65548" name="Text Box 14"/>
          <p:cNvSpPr txBox="1">
            <a:spLocks noChangeArrowheads="1"/>
          </p:cNvSpPr>
          <p:nvPr/>
        </p:nvSpPr>
        <p:spPr bwMode="auto">
          <a:xfrm>
            <a:off x="1644650" y="5265738"/>
            <a:ext cx="14970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ja-JP" altLang="en-US">
                <a:solidFill>
                  <a:schemeClr val="tx1"/>
                </a:solidFill>
                <a:latin typeface="Arial" charset="0"/>
              </a:rPr>
              <a:t>5:30 </a:t>
            </a:r>
            <a:r>
              <a:rPr lang="en-US" altLang="ja-JP">
                <a:solidFill>
                  <a:schemeClr val="tx1"/>
                </a:solidFill>
                <a:latin typeface="Arial" charset="0"/>
              </a:rPr>
              <a:t>Finish!</a:t>
            </a:r>
          </a:p>
          <a:p>
            <a:pPr eaLnBrk="1" hangingPunct="1">
              <a:spcBef>
                <a:spcPct val="0"/>
              </a:spcBef>
              <a:buClrTx/>
              <a:buSzTx/>
              <a:buFontTx/>
              <a:buNone/>
            </a:pPr>
            <a:r>
              <a:rPr lang="en-US" altLang="ja-JP" b="1">
                <a:solidFill>
                  <a:srgbClr val="FF0000"/>
                </a:solidFill>
                <a:latin typeface="Arial" charset="0"/>
              </a:rPr>
              <a:t>5:30</a:t>
            </a:r>
            <a:r>
              <a:rPr lang="ja-JP" altLang="en-US" b="1">
                <a:solidFill>
                  <a:srgbClr val="FF0000"/>
                </a:solidFill>
                <a:latin typeface="Arial" charset="0"/>
              </a:rPr>
              <a:t>　終了！</a:t>
            </a:r>
            <a:endParaRPr lang="en-US" altLang="ja-JP" b="1">
              <a:solidFill>
                <a:srgbClr val="FF0000"/>
              </a:solidFill>
              <a:latin typeface="Arial" charset="0"/>
            </a:endParaRPr>
          </a:p>
        </p:txBody>
      </p:sp>
      <p:sp>
        <p:nvSpPr>
          <p:cNvPr id="65549" name="Text Box 15"/>
          <p:cNvSpPr txBox="1">
            <a:spLocks noChangeArrowheads="1"/>
          </p:cNvSpPr>
          <p:nvPr/>
        </p:nvSpPr>
        <p:spPr bwMode="auto">
          <a:xfrm>
            <a:off x="3322638" y="5240338"/>
            <a:ext cx="331628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sz="2400">
                <a:solidFill>
                  <a:schemeClr val="tx1"/>
                </a:solidFill>
                <a:latin typeface="Arial" charset="0"/>
              </a:rPr>
              <a:t>But… we usually have </a:t>
            </a:r>
          </a:p>
          <a:p>
            <a:pPr eaLnBrk="1" hangingPunct="1">
              <a:spcBef>
                <a:spcPct val="0"/>
              </a:spcBef>
              <a:buClrTx/>
              <a:buSzTx/>
              <a:buFontTx/>
              <a:buNone/>
            </a:pPr>
            <a:r>
              <a:rPr lang="en-US" altLang="ja-JP" sz="2400">
                <a:solidFill>
                  <a:schemeClr val="tx1"/>
                </a:solidFill>
                <a:latin typeface="Arial" charset="0"/>
              </a:rPr>
              <a:t> </a:t>
            </a:r>
            <a:r>
              <a:rPr lang="en-US" altLang="ja-JP" sz="2400">
                <a:solidFill>
                  <a:srgbClr val="CC0000"/>
                </a:solidFill>
                <a:latin typeface="Arial" charset="0"/>
              </a:rPr>
              <a:t>Unpaid overtime work</a:t>
            </a:r>
          </a:p>
          <a:p>
            <a:pPr eaLnBrk="1" hangingPunct="1">
              <a:spcBef>
                <a:spcPct val="0"/>
              </a:spcBef>
              <a:buClrTx/>
              <a:buSzTx/>
              <a:buFontTx/>
              <a:buNone/>
            </a:pPr>
            <a:r>
              <a:rPr lang="ja-JP" altLang="en-US" sz="2400" b="1">
                <a:solidFill>
                  <a:srgbClr val="CC0000"/>
                </a:solidFill>
                <a:latin typeface="Arial" charset="0"/>
              </a:rPr>
              <a:t>サービス残業！！！！</a:t>
            </a:r>
            <a:endParaRPr lang="en-US" altLang="ja-JP" sz="2400" b="1">
              <a:solidFill>
                <a:srgbClr val="CC0000"/>
              </a:solidFill>
              <a:latin typeface="Arial" charset="0"/>
            </a:endParaRPr>
          </a:p>
          <a:p>
            <a:pPr eaLnBrk="1" hangingPunct="1">
              <a:spcBef>
                <a:spcPct val="0"/>
              </a:spcBef>
              <a:buClrTx/>
              <a:buSzTx/>
              <a:buFontTx/>
              <a:buNone/>
            </a:pPr>
            <a:endParaRPr lang="en-US" altLang="ja-JP" sz="2400">
              <a:solidFill>
                <a:srgbClr val="CC0000"/>
              </a:solidFill>
              <a:latin typeface="Arial" charset="0"/>
            </a:endParaRPr>
          </a:p>
        </p:txBody>
      </p:sp>
      <p:sp>
        <p:nvSpPr>
          <p:cNvPr id="65550" name="テキスト ボックス 1"/>
          <p:cNvSpPr txBox="1">
            <a:spLocks noChangeArrowheads="1"/>
          </p:cNvSpPr>
          <p:nvPr/>
        </p:nvSpPr>
        <p:spPr bwMode="auto">
          <a:xfrm>
            <a:off x="633413" y="419100"/>
            <a:ext cx="3457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en-US" altLang="ja-JP" b="1">
                <a:solidFill>
                  <a:srgbClr val="FF0000"/>
                </a:solidFill>
                <a:latin typeface="Arial" charset="0"/>
              </a:rPr>
              <a:t>2:20</a:t>
            </a:r>
            <a:r>
              <a:rPr lang="ja-JP" altLang="en-US" b="1">
                <a:solidFill>
                  <a:srgbClr val="FF0000"/>
                </a:solidFill>
                <a:latin typeface="Arial" charset="0"/>
              </a:rPr>
              <a:t>アクティビティ。体操とゲーム</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ctrTitle"/>
          </p:nvPr>
        </p:nvSpPr>
        <p:spPr>
          <a:xfrm>
            <a:off x="2514600" y="165100"/>
            <a:ext cx="3187700" cy="698500"/>
          </a:xfrm>
        </p:spPr>
        <p:txBody>
          <a:bodyPr anchor="t"/>
          <a:lstStyle/>
          <a:p>
            <a:pPr algn="l" eaLnBrk="1" hangingPunct="1"/>
            <a:r>
              <a:rPr lang="en-US" altLang="ja-JP" sz="3600">
                <a:ea typeface="ＭＳ Ｐゴシック" charset="-128"/>
              </a:rPr>
              <a:t>I Love My Job</a:t>
            </a:r>
          </a:p>
        </p:txBody>
      </p:sp>
      <p:sp>
        <p:nvSpPr>
          <p:cNvPr id="67587" name="Rectangle 3"/>
          <p:cNvSpPr>
            <a:spLocks noGrp="1"/>
          </p:cNvSpPr>
          <p:nvPr>
            <p:ph type="subTitle" idx="1"/>
          </p:nvPr>
        </p:nvSpPr>
        <p:spPr>
          <a:xfrm>
            <a:off x="746125" y="3881438"/>
            <a:ext cx="8534400" cy="1752600"/>
          </a:xfrm>
        </p:spPr>
        <p:txBody>
          <a:bodyPr/>
          <a:lstStyle/>
          <a:p>
            <a:pPr eaLnBrk="1" hangingPunct="1"/>
            <a:r>
              <a:rPr lang="en-US" altLang="ja-JP">
                <a:ea typeface="ＭＳ Ｐゴシック" charset="-128"/>
              </a:rPr>
              <a:t>There are a lot of things to learn from my job.</a:t>
            </a:r>
          </a:p>
          <a:p>
            <a:pPr eaLnBrk="1" hangingPunct="1"/>
            <a:r>
              <a:rPr lang="en-US" altLang="ja-JP">
                <a:ea typeface="ＭＳ Ｐゴシック" charset="-128"/>
              </a:rPr>
              <a:t>Every day is challenging and makes me grow up.</a:t>
            </a:r>
          </a:p>
          <a:p>
            <a:pPr eaLnBrk="1" hangingPunct="1"/>
            <a:r>
              <a:rPr lang="en-US" altLang="ja-JP">
                <a:ea typeface="ＭＳ Ｐゴシック" charset="-128"/>
              </a:rPr>
              <a:t>                                                              Junko</a:t>
            </a:r>
          </a:p>
          <a:p>
            <a:pPr eaLnBrk="1" hangingPunct="1"/>
            <a:r>
              <a:rPr lang="ja-JP" altLang="en-US" b="1">
                <a:solidFill>
                  <a:srgbClr val="FF0000"/>
                </a:solidFill>
                <a:ea typeface="ＭＳ Ｐゴシック" charset="-128"/>
              </a:rPr>
              <a:t>この仕事から学ぶべきことは多く、</a:t>
            </a:r>
            <a:endParaRPr lang="en-US" altLang="ja-JP" b="1">
              <a:solidFill>
                <a:srgbClr val="FF0000"/>
              </a:solidFill>
              <a:ea typeface="ＭＳ Ｐゴシック" charset="-128"/>
            </a:endParaRPr>
          </a:p>
          <a:p>
            <a:pPr eaLnBrk="1" hangingPunct="1"/>
            <a:r>
              <a:rPr lang="ja-JP" altLang="en-US" b="1">
                <a:solidFill>
                  <a:srgbClr val="FF0000"/>
                </a:solidFill>
                <a:ea typeface="ＭＳ Ｐゴシック" charset="-128"/>
              </a:rPr>
              <a:t>毎日がチャレンジの連続、私を成長させてくれる</a:t>
            </a:r>
            <a:r>
              <a:rPr lang="ja-JP" altLang="en-US">
                <a:solidFill>
                  <a:srgbClr val="FF0000"/>
                </a:solidFill>
                <a:ea typeface="ＭＳ Ｐゴシック" charset="-128"/>
              </a:rPr>
              <a:t>。</a:t>
            </a:r>
            <a:endParaRPr lang="en-US" altLang="ja-JP">
              <a:solidFill>
                <a:srgbClr val="FF0000"/>
              </a:solidFill>
              <a:ea typeface="ＭＳ Ｐゴシック" charset="-128"/>
            </a:endParaRPr>
          </a:p>
          <a:p>
            <a:pPr eaLnBrk="1" hangingPunct="1"/>
            <a:r>
              <a:rPr lang="en-US" altLang="ja-JP" sz="2800">
                <a:solidFill>
                  <a:srgbClr val="FF0000"/>
                </a:solidFill>
                <a:ea typeface="ＭＳ Ｐゴシック" charset="-128"/>
              </a:rPr>
              <a:t>Junko</a:t>
            </a:r>
          </a:p>
          <a:p>
            <a:pPr eaLnBrk="1" hangingPunct="1"/>
            <a:endParaRPr lang="ja-JP" altLang="en-US" sz="1800">
              <a:ea typeface="ＭＳ Ｐゴシック" charset="-128"/>
            </a:endParaRPr>
          </a:p>
        </p:txBody>
      </p:sp>
      <p:pic>
        <p:nvPicPr>
          <p:cNvPr id="67588" name="コンテンツ プレースホルダー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927100"/>
            <a:ext cx="38989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テキスト ボックス 1"/>
          <p:cNvSpPr txBox="1">
            <a:spLocks noChangeArrowheads="1"/>
          </p:cNvSpPr>
          <p:nvPr/>
        </p:nvSpPr>
        <p:spPr bwMode="auto">
          <a:xfrm>
            <a:off x="6134100" y="1765300"/>
            <a:ext cx="4568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3200" b="1">
                <a:solidFill>
                  <a:srgbClr val="FF0000"/>
                </a:solidFill>
                <a:latin typeface="Arial" charset="0"/>
              </a:rPr>
              <a:t>私はこの仕事が大好き！</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614363" y="292100"/>
            <a:ext cx="8596312" cy="838200"/>
          </a:xfrm>
        </p:spPr>
        <p:txBody>
          <a:bodyPr/>
          <a:lstStyle/>
          <a:p>
            <a:pPr eaLnBrk="1" hangingPunct="1"/>
            <a:r>
              <a:rPr lang="en-US" altLang="ja-JP">
                <a:ea typeface="ＭＳ Ｐゴシック" charset="-128"/>
              </a:rPr>
              <a:t>Differences between Japan and US</a:t>
            </a:r>
          </a:p>
        </p:txBody>
      </p:sp>
      <p:sp>
        <p:nvSpPr>
          <p:cNvPr id="69635" name="Rectangle 3"/>
          <p:cNvSpPr>
            <a:spLocks noGrp="1"/>
          </p:cNvSpPr>
          <p:nvPr>
            <p:ph type="body" idx="1"/>
          </p:nvPr>
        </p:nvSpPr>
        <p:spPr>
          <a:xfrm>
            <a:off x="381000" y="930275"/>
            <a:ext cx="8596313" cy="3881438"/>
          </a:xfrm>
        </p:spPr>
        <p:txBody>
          <a:bodyPr/>
          <a:lstStyle/>
          <a:p>
            <a:pPr eaLnBrk="1" hangingPunct="1"/>
            <a:r>
              <a:rPr lang="en-US" altLang="ja-JP">
                <a:ea typeface="ＭＳ Ｐゴシック" charset="-128"/>
              </a:rPr>
              <a:t>No Activity Director Position in Japan</a:t>
            </a:r>
          </a:p>
          <a:p>
            <a:pPr eaLnBrk="1" hangingPunct="1"/>
            <a:r>
              <a:rPr lang="en-US" altLang="ja-JP">
                <a:ea typeface="ＭＳ Ｐゴシック" charset="-128"/>
              </a:rPr>
              <a:t>Majority of caregivers is minority or immigrants in the US</a:t>
            </a:r>
          </a:p>
          <a:p>
            <a:pPr eaLnBrk="1" hangingPunct="1"/>
            <a:r>
              <a:rPr lang="en-US" altLang="ja-JP">
                <a:ea typeface="ＭＳ Ｐゴシック" charset="-128"/>
              </a:rPr>
              <a:t>Strong religious influence in the US</a:t>
            </a:r>
          </a:p>
          <a:p>
            <a:pPr eaLnBrk="1" hangingPunct="1"/>
            <a:r>
              <a:rPr lang="en-US" altLang="ja-JP">
                <a:ea typeface="ＭＳ Ｐゴシック" charset="-128"/>
              </a:rPr>
              <a:t>Bathing is the hardest work in Japan</a:t>
            </a:r>
          </a:p>
          <a:p>
            <a:pPr eaLnBrk="1" hangingPunct="1"/>
            <a:r>
              <a:rPr lang="en-US" altLang="ja-JP">
                <a:ea typeface="ＭＳ Ｐゴシック" charset="-128"/>
              </a:rPr>
              <a:t>Japanese caregivers work overtime even though unpaid</a:t>
            </a:r>
          </a:p>
          <a:p>
            <a:pPr eaLnBrk="1" hangingPunct="1"/>
            <a:r>
              <a:rPr lang="en-US" altLang="ja-JP">
                <a:ea typeface="ＭＳ Ｐゴシック" charset="-128"/>
              </a:rPr>
              <a:t>Use lift equipment to carry residents in the US</a:t>
            </a:r>
          </a:p>
          <a:p>
            <a:pPr eaLnBrk="1" hangingPunct="1"/>
            <a:r>
              <a:rPr lang="en-US" altLang="ja-JP">
                <a:ea typeface="ＭＳ Ｐゴシック" charset="-128"/>
              </a:rPr>
              <a:t>Care Insurance covers 90% in Japan</a:t>
            </a:r>
          </a:p>
          <a:p>
            <a:pPr eaLnBrk="1" hangingPunct="1"/>
            <a:r>
              <a:rPr lang="en-US" altLang="ja-JP">
                <a:ea typeface="ＭＳ Ｐゴシック" charset="-128"/>
              </a:rPr>
              <a:t>The US has the system to pay for family caregivers </a:t>
            </a:r>
          </a:p>
        </p:txBody>
      </p:sp>
      <p:pic>
        <p:nvPicPr>
          <p:cNvPr id="69636" name="Picture 4" descr="C:\Users\me\Desktop\c-series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511300"/>
            <a:ext cx="381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テキスト ボックス 1"/>
          <p:cNvSpPr txBox="1">
            <a:spLocks noChangeArrowheads="1"/>
          </p:cNvSpPr>
          <p:nvPr/>
        </p:nvSpPr>
        <p:spPr bwMode="auto">
          <a:xfrm>
            <a:off x="771525" y="4278313"/>
            <a:ext cx="63103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a:solidFill>
                  <a:schemeClr val="tx1"/>
                </a:solidFill>
                <a:latin typeface="Arial" charset="0"/>
              </a:rPr>
              <a:t>　　　　</a:t>
            </a:r>
            <a:r>
              <a:rPr lang="ja-JP" altLang="en-US" b="1">
                <a:solidFill>
                  <a:srgbClr val="FF0000"/>
                </a:solidFill>
                <a:latin typeface="Arial" charset="0"/>
              </a:rPr>
              <a:t>日本とアメリカの違い（介護職として）</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▶日本にはアクティビティディレクターの職種がない</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▶大多数の介護職はアメリカではマイノリティか移民</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▶宗教の影響が濃い</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▶入浴介助が一番きつい</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▶日本の介護職はサービス残業をする</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▶アメリカではリフトを使っている</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▶日本では介護保険が</a:t>
            </a:r>
            <a:r>
              <a:rPr lang="en-US" altLang="ja-JP" b="1">
                <a:solidFill>
                  <a:srgbClr val="FF0000"/>
                </a:solidFill>
                <a:latin typeface="Arial" charset="0"/>
              </a:rPr>
              <a:t>9</a:t>
            </a:r>
            <a:r>
              <a:rPr lang="ja-JP" altLang="en-US" b="1">
                <a:solidFill>
                  <a:srgbClr val="FF0000"/>
                </a:solidFill>
                <a:latin typeface="Arial" charset="0"/>
              </a:rPr>
              <a:t>割カバーしてくれる</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▶アメリカでは家族介護者に給料が支払われるシステムがある。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677863" y="609600"/>
            <a:ext cx="8596312" cy="901700"/>
          </a:xfrm>
        </p:spPr>
        <p:txBody>
          <a:bodyPr/>
          <a:lstStyle/>
          <a:p>
            <a:pPr eaLnBrk="1" hangingPunct="1"/>
            <a:r>
              <a:rPr lang="en-US" altLang="ja-JP">
                <a:ea typeface="ＭＳ Ｐゴシック" charset="-128"/>
              </a:rPr>
              <a:t>3 Hardest Tasks for Japanese Caregivers</a:t>
            </a:r>
          </a:p>
        </p:txBody>
      </p:sp>
      <p:sp>
        <p:nvSpPr>
          <p:cNvPr id="71683" name="Rectangle 3"/>
          <p:cNvSpPr>
            <a:spLocks noGrp="1"/>
          </p:cNvSpPr>
          <p:nvPr>
            <p:ph type="body" idx="1"/>
          </p:nvPr>
        </p:nvSpPr>
        <p:spPr>
          <a:xfrm>
            <a:off x="652463" y="1766888"/>
            <a:ext cx="8596312" cy="3881437"/>
          </a:xfrm>
        </p:spPr>
        <p:txBody>
          <a:bodyPr/>
          <a:lstStyle/>
          <a:p>
            <a:pPr eaLnBrk="1" hangingPunct="1"/>
            <a:r>
              <a:rPr lang="en-US" altLang="ja-JP">
                <a:ea typeface="ＭＳ Ｐゴシック" charset="-128"/>
              </a:rPr>
              <a:t>No.1 Bathing Aid (Especially in Summer)</a:t>
            </a:r>
          </a:p>
          <a:p>
            <a:pPr eaLnBrk="1" hangingPunct="1"/>
            <a:r>
              <a:rPr lang="en-US" altLang="ja-JP">
                <a:ea typeface="ＭＳ Ｐゴシック" charset="-128"/>
              </a:rPr>
              <a:t>No.2 Changing Diapers</a:t>
            </a:r>
          </a:p>
          <a:p>
            <a:pPr eaLnBrk="1" hangingPunct="1"/>
            <a:r>
              <a:rPr lang="en-US" altLang="ja-JP">
                <a:ea typeface="ＭＳ Ｐゴシック" charset="-128"/>
              </a:rPr>
              <a:t>No.3 Picking up the Participants</a:t>
            </a:r>
          </a:p>
        </p:txBody>
      </p:sp>
      <p:pic>
        <p:nvPicPr>
          <p:cNvPr id="71684"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1914525"/>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9488" y="4017963"/>
            <a:ext cx="19843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図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575" y="3429000"/>
            <a:ext cx="39211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 Box 7"/>
          <p:cNvSpPr txBox="1">
            <a:spLocks noChangeArrowheads="1"/>
          </p:cNvSpPr>
          <p:nvPr/>
        </p:nvSpPr>
        <p:spPr bwMode="auto">
          <a:xfrm>
            <a:off x="7616825" y="1243013"/>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accent2"/>
                </a:solidFill>
                <a:latin typeface="Arial" charset="0"/>
              </a:rPr>
              <a:t>By Junko</a:t>
            </a:r>
          </a:p>
        </p:txBody>
      </p:sp>
      <p:sp>
        <p:nvSpPr>
          <p:cNvPr id="71688" name="テキスト ボックス 1"/>
          <p:cNvSpPr txBox="1">
            <a:spLocks noChangeArrowheads="1"/>
          </p:cNvSpPr>
          <p:nvPr/>
        </p:nvSpPr>
        <p:spPr bwMode="auto">
          <a:xfrm>
            <a:off x="1423988" y="5529263"/>
            <a:ext cx="6192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en-US" altLang="ja-JP" b="1">
                <a:solidFill>
                  <a:srgbClr val="FF0000"/>
                </a:solidFill>
                <a:latin typeface="Arial" charset="0"/>
              </a:rPr>
              <a:t>Junko</a:t>
            </a:r>
            <a:r>
              <a:rPr lang="ja-JP" altLang="en-US" b="1">
                <a:solidFill>
                  <a:srgbClr val="FF0000"/>
                </a:solidFill>
                <a:latin typeface="Arial" charset="0"/>
              </a:rPr>
              <a:t>による、日本の介護職の３大きつい仕事</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▶真夏の入浴介助</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▶おむつ交換</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▶送迎</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652463" y="330200"/>
            <a:ext cx="8596312" cy="825500"/>
          </a:xfrm>
        </p:spPr>
        <p:txBody>
          <a:bodyPr/>
          <a:lstStyle/>
          <a:p>
            <a:pPr eaLnBrk="1" hangingPunct="1"/>
            <a:r>
              <a:rPr lang="ja-JP" altLang="en-US" sz="3200">
                <a:ea typeface="ＭＳ Ｐゴシック" charset="-128"/>
              </a:rPr>
              <a:t>3 </a:t>
            </a:r>
            <a:r>
              <a:rPr lang="en-US" altLang="ja-JP" sz="3200">
                <a:ea typeface="ＭＳ Ｐゴシック" charset="-128"/>
              </a:rPr>
              <a:t>Typical Complaints of Japanese Caregivers</a:t>
            </a:r>
          </a:p>
        </p:txBody>
      </p:sp>
      <p:sp>
        <p:nvSpPr>
          <p:cNvPr id="73731" name="Text Box 4"/>
          <p:cNvSpPr txBox="1">
            <a:spLocks noChangeArrowheads="1"/>
          </p:cNvSpPr>
          <p:nvPr/>
        </p:nvSpPr>
        <p:spPr bwMode="auto">
          <a:xfrm>
            <a:off x="7312025" y="1001713"/>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accent2"/>
                </a:solidFill>
                <a:latin typeface="Arial" charset="0"/>
              </a:rPr>
              <a:t>By Junko</a:t>
            </a:r>
          </a:p>
        </p:txBody>
      </p:sp>
      <p:pic>
        <p:nvPicPr>
          <p:cNvPr id="73732" name="Picture 6" descr="C:\Users\me\Desktop\im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5" y="2165350"/>
            <a:ext cx="490855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3"/>
          <p:cNvSpPr>
            <a:spLocks noGrp="1"/>
          </p:cNvSpPr>
          <p:nvPr>
            <p:ph type="body" idx="1"/>
          </p:nvPr>
        </p:nvSpPr>
        <p:spPr>
          <a:xfrm>
            <a:off x="819150" y="1001713"/>
            <a:ext cx="5891213" cy="3881437"/>
          </a:xfrm>
          <a:solidFill>
            <a:schemeClr val="bg1"/>
          </a:solidFill>
        </p:spPr>
        <p:txBody>
          <a:bodyPr/>
          <a:lstStyle/>
          <a:p>
            <a:pPr eaLnBrk="1" hangingPunct="1"/>
            <a:r>
              <a:rPr lang="en-US" altLang="ja-JP">
                <a:ea typeface="ＭＳ Ｐゴシック" charset="-128"/>
              </a:rPr>
              <a:t>Manager always says</a:t>
            </a:r>
            <a:r>
              <a:rPr lang="ja-JP" altLang="en-US">
                <a:ea typeface="ＭＳ Ｐゴシック" charset="-128"/>
              </a:rPr>
              <a:t> “</a:t>
            </a:r>
            <a:r>
              <a:rPr lang="en-US" altLang="ja-JP">
                <a:ea typeface="ＭＳ Ｐゴシック" charset="-128"/>
              </a:rPr>
              <a:t>Improve utilization rate”</a:t>
            </a:r>
          </a:p>
          <a:p>
            <a:pPr eaLnBrk="1" hangingPunct="1"/>
            <a:r>
              <a:rPr lang="en-US" altLang="ja-JP">
                <a:ea typeface="ＭＳ Ｐゴシック" charset="-128"/>
              </a:rPr>
              <a:t>We always think, “Do it yourself!”</a:t>
            </a:r>
          </a:p>
          <a:p>
            <a:pPr eaLnBrk="1" hangingPunct="1"/>
            <a:endParaRPr lang="en-US" altLang="ja-JP">
              <a:ea typeface="ＭＳ Ｐゴシック" charset="-128"/>
            </a:endParaRPr>
          </a:p>
          <a:p>
            <a:pPr eaLnBrk="1" hangingPunct="1"/>
            <a:r>
              <a:rPr lang="en-US" altLang="ja-JP">
                <a:ea typeface="ＭＳ Ｐゴシック" charset="-128"/>
              </a:rPr>
              <a:t>Whenever something happens, we have to write </a:t>
            </a:r>
            <a:r>
              <a:rPr lang="en-US" altLang="ja-JP">
                <a:solidFill>
                  <a:schemeClr val="tx1"/>
                </a:solidFill>
                <a:ea typeface="ＭＳ Ｐゴシック" charset="-128"/>
              </a:rPr>
              <a:t>Incident Report</a:t>
            </a:r>
            <a:r>
              <a:rPr lang="en-US" altLang="ja-JP">
                <a:ea typeface="ＭＳ Ｐゴシック" charset="-128"/>
              </a:rPr>
              <a:t>.</a:t>
            </a:r>
          </a:p>
          <a:p>
            <a:pPr eaLnBrk="1" hangingPunct="1"/>
            <a:r>
              <a:rPr lang="en-US" altLang="ja-JP">
                <a:ea typeface="ＭＳ Ｐゴシック" charset="-128"/>
              </a:rPr>
              <a:t>“Oh my god… I must work overtime again to finish the report.”</a:t>
            </a:r>
          </a:p>
          <a:p>
            <a:pPr eaLnBrk="1" hangingPunct="1"/>
            <a:endParaRPr lang="en-US" altLang="ja-JP">
              <a:ea typeface="ＭＳ Ｐゴシック" charset="-128"/>
            </a:endParaRPr>
          </a:p>
          <a:p>
            <a:pPr eaLnBrk="1" hangingPunct="1"/>
            <a:r>
              <a:rPr lang="en-US" altLang="ja-JP">
                <a:ea typeface="ＭＳ Ｐゴシック" charset="-128"/>
              </a:rPr>
              <a:t>Why my salary is so low?</a:t>
            </a:r>
          </a:p>
          <a:p>
            <a:pPr eaLnBrk="1" hangingPunct="1">
              <a:buFont typeface="Wingdings 3" charset="2"/>
              <a:buNone/>
            </a:pPr>
            <a:r>
              <a:rPr lang="en-US" altLang="ja-JP">
                <a:ea typeface="ＭＳ Ｐゴシック" charset="-128"/>
              </a:rPr>
              <a:t>      We need more staff!</a:t>
            </a:r>
          </a:p>
          <a:p>
            <a:pPr eaLnBrk="1" hangingPunct="1">
              <a:buFont typeface="Wingdings 3" charset="2"/>
              <a:buNone/>
            </a:pPr>
            <a:endParaRPr lang="en-US" altLang="ja-JP">
              <a:ea typeface="ＭＳ Ｐゴシック" charset="-128"/>
            </a:endParaRPr>
          </a:p>
        </p:txBody>
      </p:sp>
      <p:sp>
        <p:nvSpPr>
          <p:cNvPr id="73734" name="テキスト ボックス 1"/>
          <p:cNvSpPr txBox="1">
            <a:spLocks noChangeArrowheads="1"/>
          </p:cNvSpPr>
          <p:nvPr/>
        </p:nvSpPr>
        <p:spPr bwMode="auto">
          <a:xfrm>
            <a:off x="312738" y="4826000"/>
            <a:ext cx="83931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a:solidFill>
                  <a:schemeClr val="tx1"/>
                </a:solidFill>
                <a:latin typeface="Arial" charset="0"/>
              </a:rPr>
              <a:t>　　　　　　　</a:t>
            </a:r>
            <a:r>
              <a:rPr lang="en-US" altLang="ja-JP" sz="2000" b="1">
                <a:solidFill>
                  <a:srgbClr val="FF0000"/>
                </a:solidFill>
                <a:latin typeface="Arial" charset="0"/>
              </a:rPr>
              <a:t>Junko</a:t>
            </a:r>
            <a:r>
              <a:rPr lang="ja-JP" altLang="en-US" sz="2000" b="1">
                <a:solidFill>
                  <a:srgbClr val="FF0000"/>
                </a:solidFill>
                <a:latin typeface="Arial" charset="0"/>
              </a:rPr>
              <a:t>による日本の介護職の３つの不満</a:t>
            </a:r>
            <a:endParaRPr lang="en-US" altLang="ja-JP" sz="2000" b="1">
              <a:solidFill>
                <a:srgbClr val="FF0000"/>
              </a:solidFill>
              <a:latin typeface="Arial" charset="0"/>
            </a:endParaRPr>
          </a:p>
          <a:p>
            <a:pPr>
              <a:spcBef>
                <a:spcPct val="0"/>
              </a:spcBef>
              <a:buClrTx/>
              <a:buSzTx/>
              <a:buFontTx/>
              <a:buNone/>
            </a:pPr>
            <a:r>
              <a:rPr lang="ja-JP" altLang="en-US" sz="2000" b="1">
                <a:solidFill>
                  <a:srgbClr val="FF0000"/>
                </a:solidFill>
                <a:latin typeface="Arial" charset="0"/>
              </a:rPr>
              <a:t>▶上司は「稼働率を上げろ！」っていうけれど、じゃああんたがやれ！って思う</a:t>
            </a:r>
            <a:endParaRPr lang="en-US" altLang="ja-JP" sz="2000" b="1">
              <a:solidFill>
                <a:srgbClr val="FF0000"/>
              </a:solidFill>
              <a:latin typeface="Arial" charset="0"/>
            </a:endParaRPr>
          </a:p>
          <a:p>
            <a:pPr>
              <a:spcBef>
                <a:spcPct val="0"/>
              </a:spcBef>
              <a:buClrTx/>
              <a:buSzTx/>
              <a:buFontTx/>
              <a:buNone/>
            </a:pPr>
            <a:r>
              <a:rPr lang="ja-JP" altLang="en-US" sz="2000" b="1">
                <a:solidFill>
                  <a:srgbClr val="FF0000"/>
                </a:solidFill>
                <a:latin typeface="Arial" charset="0"/>
              </a:rPr>
              <a:t>▶何かあるとすぐ「状況報告」（この時間でもっと他にいい仕事ができるのに）</a:t>
            </a:r>
            <a:endParaRPr lang="en-US" altLang="ja-JP" sz="2000" b="1">
              <a:solidFill>
                <a:srgbClr val="FF0000"/>
              </a:solidFill>
              <a:latin typeface="Arial" charset="0"/>
            </a:endParaRPr>
          </a:p>
          <a:p>
            <a:pPr>
              <a:spcBef>
                <a:spcPct val="0"/>
              </a:spcBef>
              <a:buClrTx/>
              <a:buSzTx/>
              <a:buFontTx/>
              <a:buNone/>
            </a:pPr>
            <a:r>
              <a:rPr lang="ja-JP" altLang="en-US" sz="2000" b="1">
                <a:solidFill>
                  <a:srgbClr val="FF0000"/>
                </a:solidFill>
                <a:latin typeface="Arial" charset="0"/>
              </a:rPr>
              <a:t>▶日誌を書くのはいつも残業・・・・。（サービス残業）</a:t>
            </a:r>
            <a:endParaRPr lang="en-US" altLang="ja-JP" sz="2000" b="1">
              <a:solidFill>
                <a:srgbClr val="FF0000"/>
              </a:solidFill>
              <a:latin typeface="Arial" charset="0"/>
            </a:endParaRPr>
          </a:p>
          <a:p>
            <a:pPr>
              <a:spcBef>
                <a:spcPct val="0"/>
              </a:spcBef>
              <a:buClrTx/>
              <a:buSzTx/>
              <a:buFontTx/>
              <a:buNone/>
            </a:pPr>
            <a:r>
              <a:rPr lang="ja-JP" altLang="en-US" sz="2000" b="1">
                <a:solidFill>
                  <a:srgbClr val="FF0000"/>
                </a:solidFill>
                <a:latin typeface="Arial" charset="0"/>
              </a:rPr>
              <a:t>▶なんでこんなに給料が少ないの？</a:t>
            </a:r>
            <a:endParaRPr lang="en-US" altLang="ja-JP" sz="2000" b="1">
              <a:solidFill>
                <a:srgbClr val="FF0000"/>
              </a:solidFill>
              <a:latin typeface="Arial" charset="0"/>
            </a:endParaRPr>
          </a:p>
          <a:p>
            <a:pPr>
              <a:spcBef>
                <a:spcPct val="0"/>
              </a:spcBef>
              <a:buClrTx/>
              <a:buSzTx/>
              <a:buFontTx/>
              <a:buNone/>
            </a:pPr>
            <a:r>
              <a:rPr lang="ja-JP" altLang="en-US" sz="2000" b="1">
                <a:solidFill>
                  <a:srgbClr val="FF0000"/>
                </a:solidFill>
                <a:latin typeface="Arial" charset="0"/>
              </a:rPr>
              <a:t>もっと職員を増やして！！！</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652463" y="330200"/>
            <a:ext cx="8596312" cy="723900"/>
          </a:xfrm>
        </p:spPr>
        <p:txBody>
          <a:bodyPr/>
          <a:lstStyle/>
          <a:p>
            <a:pPr eaLnBrk="1" hangingPunct="1"/>
            <a:r>
              <a:rPr lang="ja-JP" altLang="en-US">
                <a:ea typeface="ＭＳ Ｐゴシック" charset="-128"/>
              </a:rPr>
              <a:t>3 </a:t>
            </a:r>
            <a:r>
              <a:rPr lang="en-US" altLang="ja-JP">
                <a:ea typeface="ＭＳ Ｐゴシック" charset="-128"/>
              </a:rPr>
              <a:t>Good Things of Japan’s Caregiving</a:t>
            </a:r>
          </a:p>
        </p:txBody>
      </p:sp>
      <p:sp>
        <p:nvSpPr>
          <p:cNvPr id="75779" name="Rectangle 3"/>
          <p:cNvSpPr>
            <a:spLocks noGrp="1"/>
          </p:cNvSpPr>
          <p:nvPr>
            <p:ph type="body" idx="1"/>
          </p:nvPr>
        </p:nvSpPr>
        <p:spPr>
          <a:xfrm>
            <a:off x="563563" y="1106488"/>
            <a:ext cx="8596312" cy="3881437"/>
          </a:xfrm>
        </p:spPr>
        <p:txBody>
          <a:bodyPr/>
          <a:lstStyle/>
          <a:p>
            <a:pPr eaLnBrk="1" hangingPunct="1"/>
            <a:r>
              <a:rPr lang="en-US" altLang="ja-JP">
                <a:ea typeface="ＭＳ Ｐゴシック" charset="-128"/>
              </a:rPr>
              <a:t>Long-term care insurance benefits all elders</a:t>
            </a:r>
          </a:p>
          <a:p>
            <a:pPr eaLnBrk="1" hangingPunct="1"/>
            <a:endParaRPr lang="en-US" altLang="ja-JP">
              <a:ea typeface="ＭＳ Ｐゴシック" charset="-128"/>
            </a:endParaRPr>
          </a:p>
          <a:p>
            <a:pPr eaLnBrk="1" hangingPunct="1"/>
            <a:r>
              <a:rPr lang="en-US" altLang="ja-JP">
                <a:ea typeface="ＭＳ Ｐゴシック" charset="-128"/>
              </a:rPr>
              <a:t>We don’t have a Labor Union. But, caregivers voluntarily build relationships to share the information and study each other.</a:t>
            </a:r>
          </a:p>
          <a:p>
            <a:pPr eaLnBrk="1" hangingPunct="1"/>
            <a:endParaRPr lang="en-US" altLang="ja-JP">
              <a:ea typeface="ＭＳ Ｐゴシック" charset="-128"/>
            </a:endParaRPr>
          </a:p>
          <a:p>
            <a:pPr eaLnBrk="1" hangingPunct="1"/>
            <a:r>
              <a:rPr lang="en-US" altLang="ja-JP">
                <a:ea typeface="ＭＳ Ｐゴシック" charset="-128"/>
              </a:rPr>
              <a:t>It’s not limited to Japan, but we can learn a lot from elders.</a:t>
            </a:r>
          </a:p>
          <a:p>
            <a:pPr eaLnBrk="1" hangingPunct="1">
              <a:buFont typeface="Wingdings 3" charset="2"/>
              <a:buNone/>
            </a:pPr>
            <a:r>
              <a:rPr lang="en-US" altLang="ja-JP">
                <a:ea typeface="ＭＳ Ｐゴシック" charset="-128"/>
              </a:rPr>
              <a:t>	To live, to die, and what is important in our life…</a:t>
            </a:r>
          </a:p>
        </p:txBody>
      </p:sp>
      <p:sp>
        <p:nvSpPr>
          <p:cNvPr id="75780" name="Text Box 4"/>
          <p:cNvSpPr txBox="1">
            <a:spLocks noChangeArrowheads="1"/>
          </p:cNvSpPr>
          <p:nvPr/>
        </p:nvSpPr>
        <p:spPr bwMode="auto">
          <a:xfrm>
            <a:off x="7654925" y="1154113"/>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lang="en-US" altLang="ja-JP">
                <a:solidFill>
                  <a:schemeClr val="accent2"/>
                </a:solidFill>
                <a:latin typeface="Arial" charset="0"/>
              </a:rPr>
              <a:t>By Junko</a:t>
            </a:r>
          </a:p>
        </p:txBody>
      </p:sp>
      <p:pic>
        <p:nvPicPr>
          <p:cNvPr id="75781" name="Picture 5" descr="C:\Users\me\Desktop\test_gaz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3830638"/>
            <a:ext cx="50292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テキスト ボックス 1"/>
          <p:cNvSpPr txBox="1">
            <a:spLocks noChangeArrowheads="1"/>
          </p:cNvSpPr>
          <p:nvPr/>
        </p:nvSpPr>
        <p:spPr bwMode="auto">
          <a:xfrm>
            <a:off x="415925" y="4173538"/>
            <a:ext cx="5487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a:solidFill>
                  <a:schemeClr val="tx1"/>
                </a:solidFill>
                <a:latin typeface="Arial" charset="0"/>
              </a:rPr>
              <a:t>　　　　　</a:t>
            </a:r>
            <a:r>
              <a:rPr lang="ja-JP" altLang="en-US" b="1">
                <a:solidFill>
                  <a:srgbClr val="FF0000"/>
                </a:solidFill>
                <a:latin typeface="Arial" charset="0"/>
              </a:rPr>
              <a:t>日本の介護の３つのいいところ</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▶介護保険は全ての高齢者に適用されること</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▶我々は労働組合を持っていないけれど、外部の集まり</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（笑福会のような）があり互いに成長できる。</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▶日本に限ったことではないけれど、</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高齢者からいろいろな事を学べる。</a:t>
            </a:r>
            <a:endParaRPr lang="en-US" altLang="ja-JP" b="1">
              <a:solidFill>
                <a:srgbClr val="FF0000"/>
              </a:solidFill>
              <a:latin typeface="Arial" charset="0"/>
            </a:endParaRPr>
          </a:p>
          <a:p>
            <a:pPr>
              <a:spcBef>
                <a:spcPct val="0"/>
              </a:spcBef>
              <a:buClrTx/>
              <a:buSzTx/>
              <a:buFontTx/>
              <a:buNone/>
            </a:pP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生きること、死ぬこと、人生において何が大切か・・・。</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77863" y="223838"/>
            <a:ext cx="8596312" cy="754062"/>
          </a:xfrm>
        </p:spPr>
        <p:txBody>
          <a:bodyPr/>
          <a:lstStyle/>
          <a:p>
            <a:pPr eaLnBrk="1" hangingPunct="1"/>
            <a:r>
              <a:rPr lang="en-US" altLang="en-US"/>
              <a:t>We’d like to know…</a:t>
            </a:r>
          </a:p>
        </p:txBody>
      </p:sp>
      <p:sp>
        <p:nvSpPr>
          <p:cNvPr id="78851" name="Content Placeholder 2"/>
          <p:cNvSpPr>
            <a:spLocks noGrp="1"/>
          </p:cNvSpPr>
          <p:nvPr>
            <p:ph idx="1"/>
          </p:nvPr>
        </p:nvSpPr>
        <p:spPr>
          <a:xfrm>
            <a:off x="677863" y="977900"/>
            <a:ext cx="8596312" cy="5503863"/>
          </a:xfrm>
        </p:spPr>
        <p:txBody>
          <a:bodyPr/>
          <a:lstStyle/>
          <a:p>
            <a:pPr eaLnBrk="1" hangingPunct="1">
              <a:buFont typeface="Wingdings 3" panose="05040102010807070707" pitchFamily="18" charset="2"/>
              <a:buChar char=""/>
              <a:defRPr/>
            </a:pPr>
            <a:r>
              <a:rPr lang="en-US" altLang="en-US" dirty="0" smtClean="0"/>
              <a:t>Simply feedback of this presentation</a:t>
            </a:r>
            <a:r>
              <a:rPr lang="ja-JP" altLang="en-US" dirty="0" smtClean="0"/>
              <a:t>（感想）</a:t>
            </a:r>
            <a:endParaRPr lang="en-US" altLang="en-US" dirty="0" smtClean="0"/>
          </a:p>
          <a:p>
            <a:pPr eaLnBrk="1" hangingPunct="1">
              <a:buFont typeface="Wingdings 3" panose="05040102010807070707" pitchFamily="18" charset="2"/>
              <a:buChar char=""/>
              <a:defRPr/>
            </a:pPr>
            <a:r>
              <a:rPr lang="en-US" altLang="en-US" dirty="0" smtClean="0"/>
              <a:t>What is the hardest task for caregivers in the US?</a:t>
            </a:r>
            <a:r>
              <a:rPr lang="ja-JP" altLang="en-US" dirty="0" smtClean="0"/>
              <a:t>（きつい仕事）</a:t>
            </a:r>
            <a:endParaRPr lang="en-US" altLang="en-US" dirty="0" smtClean="0"/>
          </a:p>
          <a:p>
            <a:pPr eaLnBrk="1" hangingPunct="1">
              <a:buFont typeface="Wingdings 3" panose="05040102010807070707" pitchFamily="18" charset="2"/>
              <a:buChar char=""/>
              <a:defRPr/>
            </a:pPr>
            <a:r>
              <a:rPr lang="en-US" altLang="en-US" dirty="0" smtClean="0"/>
              <a:t>What is the typical complaint of caregivers in the US?</a:t>
            </a:r>
            <a:r>
              <a:rPr lang="ja-JP" altLang="en-US" dirty="0" smtClean="0"/>
              <a:t>（不平、不満）</a:t>
            </a:r>
            <a:endParaRPr lang="en-US" altLang="en-US" dirty="0" smtClean="0"/>
          </a:p>
          <a:p>
            <a:pPr eaLnBrk="1" hangingPunct="1">
              <a:buFont typeface="Wingdings 3" panose="05040102010807070707" pitchFamily="18" charset="2"/>
              <a:buChar char=""/>
              <a:defRPr/>
            </a:pPr>
            <a:r>
              <a:rPr lang="en-US" altLang="en-US" dirty="0" smtClean="0"/>
              <a:t>What is the good things of caregiving in the US?</a:t>
            </a:r>
            <a:r>
              <a:rPr lang="ja-JP" altLang="en-US" dirty="0" smtClean="0"/>
              <a:t>（いいこと</a:t>
            </a:r>
            <a:r>
              <a:rPr lang="ja-JP" altLang="en-US" dirty="0"/>
              <a:t>）</a:t>
            </a:r>
            <a:endParaRPr lang="en-US" altLang="en-US" dirty="0" smtClean="0"/>
          </a:p>
          <a:p>
            <a:pPr eaLnBrk="1" hangingPunct="1">
              <a:buFont typeface="Wingdings 3" panose="05040102010807070707" pitchFamily="18" charset="2"/>
              <a:buChar char=""/>
              <a:defRPr/>
            </a:pPr>
            <a:r>
              <a:rPr lang="en-US" altLang="en-US" dirty="0" smtClean="0"/>
              <a:t>What is the problems of caregiving in the US?</a:t>
            </a:r>
            <a:r>
              <a:rPr lang="ja-JP" altLang="en-US" dirty="0" smtClean="0"/>
              <a:t>（問題点）</a:t>
            </a:r>
            <a:endParaRPr lang="en-US" altLang="en-US" dirty="0" smtClean="0"/>
          </a:p>
          <a:p>
            <a:pPr eaLnBrk="1" hangingPunct="1">
              <a:buFont typeface="Wingdings 3" panose="05040102010807070707" pitchFamily="18" charset="2"/>
              <a:buChar char=""/>
              <a:defRPr/>
            </a:pPr>
            <a:r>
              <a:rPr lang="en-US" altLang="en-US" dirty="0" smtClean="0"/>
              <a:t>Are you satisfied with your salary?</a:t>
            </a:r>
            <a:r>
              <a:rPr lang="ja-JP" altLang="en-US" dirty="0" smtClean="0"/>
              <a:t>（給料に満足している？）</a:t>
            </a:r>
            <a:endParaRPr lang="en-US" altLang="en-US" dirty="0" smtClean="0"/>
          </a:p>
          <a:p>
            <a:pPr eaLnBrk="1" hangingPunct="1">
              <a:buFont typeface="Wingdings 3" panose="05040102010807070707" pitchFamily="18" charset="2"/>
              <a:buChar char=""/>
              <a:defRPr/>
            </a:pPr>
            <a:r>
              <a:rPr lang="en-US" altLang="en-US" dirty="0" smtClean="0"/>
              <a:t>Are you evaluated properly?</a:t>
            </a:r>
            <a:r>
              <a:rPr lang="ja-JP" altLang="en-US" dirty="0" smtClean="0"/>
              <a:t>（妥当に評価されている？）</a:t>
            </a:r>
            <a:endParaRPr lang="en-US" altLang="en-US" dirty="0" smtClean="0"/>
          </a:p>
          <a:p>
            <a:pPr eaLnBrk="1" hangingPunct="1">
              <a:buFont typeface="Wingdings 3" panose="05040102010807070707" pitchFamily="18" charset="2"/>
              <a:buChar char=""/>
              <a:defRPr/>
            </a:pPr>
            <a:r>
              <a:rPr lang="en-US" altLang="en-US" dirty="0" smtClean="0"/>
              <a:t>Are you enjoying your job?</a:t>
            </a:r>
            <a:r>
              <a:rPr lang="ja-JP" altLang="en-US" dirty="0" smtClean="0"/>
              <a:t>（仕事が楽しい？）</a:t>
            </a:r>
            <a:endParaRPr lang="en-US" altLang="en-US" dirty="0" smtClean="0"/>
          </a:p>
          <a:p>
            <a:pPr eaLnBrk="1" hangingPunct="1">
              <a:buFont typeface="Wingdings 3" panose="05040102010807070707" pitchFamily="18" charset="2"/>
              <a:buChar char=""/>
              <a:defRPr/>
            </a:pPr>
            <a:r>
              <a:rPr lang="en-US" altLang="en-US" dirty="0" smtClean="0"/>
              <a:t>I like this…</a:t>
            </a:r>
            <a:r>
              <a:rPr lang="ja-JP" altLang="en-US" dirty="0" smtClean="0"/>
              <a:t>（これが好き）</a:t>
            </a:r>
            <a:endParaRPr lang="en-US" altLang="en-US" dirty="0" smtClean="0"/>
          </a:p>
          <a:p>
            <a:pPr eaLnBrk="1" hangingPunct="1">
              <a:buFont typeface="Wingdings 3" panose="05040102010807070707" pitchFamily="18" charset="2"/>
              <a:buChar char=""/>
              <a:defRPr/>
            </a:pPr>
            <a:r>
              <a:rPr lang="en-US" altLang="en-US" dirty="0" smtClean="0"/>
              <a:t>I hate this…</a:t>
            </a:r>
            <a:r>
              <a:rPr lang="ja-JP" altLang="en-US" dirty="0" smtClean="0"/>
              <a:t>（これが嫌い）</a:t>
            </a:r>
            <a:endParaRPr lang="en-US" altLang="en-US" dirty="0" smtClean="0"/>
          </a:p>
          <a:p>
            <a:pPr eaLnBrk="1" hangingPunct="1">
              <a:buFont typeface="Wingdings 3" panose="05040102010807070707" pitchFamily="18" charset="2"/>
              <a:buChar char=""/>
              <a:defRPr/>
            </a:pPr>
            <a:r>
              <a:rPr lang="en-US" altLang="en-US" dirty="0" smtClean="0"/>
              <a:t>How high is the caregiver turnover in the US?</a:t>
            </a:r>
            <a:r>
              <a:rPr lang="ja-JP" altLang="en-US" dirty="0" smtClean="0"/>
              <a:t>（転倒は多い？）</a:t>
            </a:r>
            <a:endParaRPr lang="en-US" altLang="en-US" dirty="0" smtClean="0"/>
          </a:p>
          <a:p>
            <a:pPr eaLnBrk="1" hangingPunct="1">
              <a:buFont typeface="Wingdings 3" panose="05040102010807070707" pitchFamily="18" charset="2"/>
              <a:buChar char=""/>
              <a:defRPr/>
            </a:pPr>
            <a:r>
              <a:rPr lang="en-US" altLang="en-US" dirty="0" smtClean="0"/>
              <a:t>If the turnover is high, Why?</a:t>
            </a:r>
            <a:r>
              <a:rPr lang="ja-JP" altLang="en-US" dirty="0" smtClean="0"/>
              <a:t>（何故？）</a:t>
            </a:r>
            <a:endParaRPr lang="en-US" altLang="en-US" dirty="0" smtClean="0"/>
          </a:p>
          <a:p>
            <a:pPr eaLnBrk="1" hangingPunct="1">
              <a:buFont typeface="Wingdings 3" panose="05040102010807070707" pitchFamily="18" charset="2"/>
              <a:buChar char=""/>
              <a:defRPr/>
            </a:pPr>
            <a:r>
              <a:rPr lang="en-US" altLang="en-US" dirty="0" smtClean="0"/>
              <a:t>Is the long-term care insurance system like in Japan feasible in the US?</a:t>
            </a:r>
          </a:p>
          <a:p>
            <a:pPr marL="0" indent="0" eaLnBrk="1" hangingPunct="1">
              <a:buFont typeface="Wingdings 3" panose="05040102010807070707" pitchFamily="18" charset="2"/>
              <a:buNone/>
              <a:defRPr/>
            </a:pPr>
            <a:r>
              <a:rPr lang="ja-JP" altLang="en-US" dirty="0" smtClean="0"/>
              <a:t>　（日本の介護保険制度はアメリカで定着する？）</a:t>
            </a:r>
            <a:endParaRPr lang="en-US" altLang="ja-JP" dirty="0" smtClean="0"/>
          </a:p>
          <a:p>
            <a:pPr marL="0" indent="0" eaLnBrk="1" hangingPunct="1">
              <a:buFont typeface="Wingdings 3" panose="05040102010807070707" pitchFamily="18" charset="2"/>
              <a:buNone/>
              <a:defRPr/>
            </a:pPr>
            <a:endParaRPr lang="en-US" altLang="ja-JP" dirty="0" smtClean="0"/>
          </a:p>
          <a:p>
            <a:pPr marL="0" indent="0" eaLnBrk="1" hangingPunct="1">
              <a:buFont typeface="Wingdings 3" panose="05040102010807070707" pitchFamily="18" charset="2"/>
              <a:buNone/>
              <a:defRPr/>
            </a:pPr>
            <a:endParaRPr lang="en-US" altLang="en-US" dirty="0" smtClean="0"/>
          </a:p>
          <a:p>
            <a:pPr eaLnBrk="1" hangingPunct="1">
              <a:buFont typeface="Wingdings 3" panose="05040102010807070707" pitchFamily="18" charset="2"/>
              <a:buChar char=""/>
              <a:defRPr/>
            </a:pPr>
            <a:endParaRPr lang="en-US" altLang="en-US" dirty="0" smtClean="0"/>
          </a:p>
          <a:p>
            <a:pPr eaLnBrk="1" hangingPunct="1">
              <a:buFont typeface="Wingdings 3" panose="05040102010807070707" pitchFamily="18" charset="2"/>
              <a:buChar char=""/>
              <a:defRPr/>
            </a:pPr>
            <a:endParaRPr lang="en-US" altLang="en-US" dirty="0" smtClean="0"/>
          </a:p>
          <a:p>
            <a:pPr eaLnBrk="1" hangingPunct="1">
              <a:buFont typeface="Wingdings 3" panose="05040102010807070707" pitchFamily="18" charset="2"/>
              <a:buChar char=""/>
              <a:defRPr/>
            </a:pPr>
            <a:endParaRPr lang="en-US" altLang="en-US" dirty="0" smtClean="0"/>
          </a:p>
          <a:p>
            <a:pPr eaLnBrk="1" hangingPunct="1">
              <a:buFont typeface="Wingdings 3" panose="05040102010807070707" pitchFamily="18" charset="2"/>
              <a:buChar char=""/>
              <a:defRPr/>
            </a:pPr>
            <a:endParaRPr lang="en-US" altLang="en-US" dirty="0" smtClean="0"/>
          </a:p>
          <a:p>
            <a:pPr eaLnBrk="1" hangingPunct="1">
              <a:buFont typeface="Wingdings 3" panose="05040102010807070707" pitchFamily="18" charset="2"/>
              <a:buChar char=""/>
              <a:defRPr/>
            </a:pPr>
            <a:endParaRPr lang="en-US" altLang="en-US" dirty="0" smtClean="0"/>
          </a:p>
        </p:txBody>
      </p:sp>
      <p:pic>
        <p:nvPicPr>
          <p:cNvPr id="778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2513" y="2325688"/>
            <a:ext cx="37433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77863" y="0"/>
            <a:ext cx="8596312" cy="642938"/>
          </a:xfrm>
        </p:spPr>
        <p:txBody>
          <a:bodyPr/>
          <a:lstStyle/>
          <a:p>
            <a:pPr eaLnBrk="1" hangingPunct="1"/>
            <a:r>
              <a:rPr lang="en-US" altLang="ja-JP">
                <a:ea typeface="ＭＳ Ｐゴシック" charset="-128"/>
              </a:rPr>
              <a:t>Outline of “The World Caregiving”</a:t>
            </a:r>
          </a:p>
        </p:txBody>
      </p:sp>
      <p:sp>
        <p:nvSpPr>
          <p:cNvPr id="13315" name="Content Placeholder 2"/>
          <p:cNvSpPr>
            <a:spLocks noGrp="1"/>
          </p:cNvSpPr>
          <p:nvPr>
            <p:ph idx="1"/>
          </p:nvPr>
        </p:nvSpPr>
        <p:spPr>
          <a:xfrm>
            <a:off x="149225" y="652463"/>
            <a:ext cx="10890250" cy="2270125"/>
          </a:xfrm>
        </p:spPr>
        <p:txBody>
          <a:bodyPr/>
          <a:lstStyle/>
          <a:p>
            <a:pPr eaLnBrk="1" hangingPunct="1"/>
            <a:r>
              <a:rPr lang="en-US" altLang="ja-JP">
                <a:ea typeface="ＭＳ Ｐゴシック" charset="-128"/>
              </a:rPr>
              <a:t>Target Readers : Japanese caregivers</a:t>
            </a:r>
          </a:p>
          <a:p>
            <a:pPr eaLnBrk="1" hangingPunct="1"/>
            <a:r>
              <a:rPr lang="en-US" altLang="ja-JP">
                <a:ea typeface="ＭＳ Ｐゴシック" charset="-128"/>
              </a:rPr>
              <a:t>Collaboration with multiple writers. I’m in charge of US part.</a:t>
            </a:r>
          </a:p>
          <a:p>
            <a:pPr eaLnBrk="1" hangingPunct="1"/>
            <a:r>
              <a:rPr lang="en-US" altLang="ja-JP">
                <a:ea typeface="ＭＳ Ｐゴシック" charset="-128"/>
              </a:rPr>
              <a:t>Objective: </a:t>
            </a:r>
          </a:p>
          <a:p>
            <a:pPr eaLnBrk="1" hangingPunct="1"/>
            <a:r>
              <a:rPr lang="en-US" altLang="ja-JP">
                <a:ea typeface="ＭＳ Ｐゴシック" charset="-128"/>
              </a:rPr>
              <a:t>  Know the difference and similarity between Japan and other countries</a:t>
            </a:r>
          </a:p>
          <a:p>
            <a:pPr eaLnBrk="1" hangingPunct="1"/>
            <a:r>
              <a:rPr lang="en-US" altLang="ja-JP">
                <a:ea typeface="ＭＳ Ｐゴシック" charset="-128"/>
              </a:rPr>
              <a:t>  Share the problems and good practices</a:t>
            </a:r>
          </a:p>
          <a:p>
            <a:pPr eaLnBrk="1" hangingPunct="1"/>
            <a:r>
              <a:rPr lang="en-US" altLang="ja-JP">
                <a:ea typeface="ＭＳ Ｐゴシック" charset="-128"/>
              </a:rPr>
              <a:t>Will be published next year</a:t>
            </a:r>
          </a:p>
        </p:txBody>
      </p:sp>
      <p:pic>
        <p:nvPicPr>
          <p:cNvPr id="13316" name="Picture 10" descr="Flag of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3535363"/>
            <a:ext cx="2054225"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2" descr="Flag of the United States of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3509963"/>
            <a:ext cx="2630487"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14" descr="Flag of Fin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388" y="3459163"/>
            <a:ext cx="2339975" cy="143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16" descr="Flag of German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613" y="5294313"/>
            <a:ext cx="2309812" cy="138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18" descr="Flag of South Kor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3" y="5246688"/>
            <a:ext cx="2151062"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20" descr="Flag of Indones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9575" y="5294313"/>
            <a:ext cx="2095500" cy="1395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22" name="TextBox 3"/>
          <p:cNvSpPr txBox="1">
            <a:spLocks noChangeArrowheads="1"/>
          </p:cNvSpPr>
          <p:nvPr/>
        </p:nvSpPr>
        <p:spPr bwMode="auto">
          <a:xfrm>
            <a:off x="1720850" y="3044825"/>
            <a:ext cx="793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Japan</a:t>
            </a:r>
          </a:p>
        </p:txBody>
      </p:sp>
      <p:sp>
        <p:nvSpPr>
          <p:cNvPr id="13323" name="TextBox 4"/>
          <p:cNvSpPr txBox="1">
            <a:spLocks noChangeArrowheads="1"/>
          </p:cNvSpPr>
          <p:nvPr/>
        </p:nvSpPr>
        <p:spPr bwMode="auto">
          <a:xfrm>
            <a:off x="4684713" y="3063875"/>
            <a:ext cx="58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USA</a:t>
            </a:r>
          </a:p>
        </p:txBody>
      </p:sp>
      <p:sp>
        <p:nvSpPr>
          <p:cNvPr id="13324" name="TextBox 5"/>
          <p:cNvSpPr txBox="1">
            <a:spLocks noChangeArrowheads="1"/>
          </p:cNvSpPr>
          <p:nvPr/>
        </p:nvSpPr>
        <p:spPr bwMode="auto">
          <a:xfrm>
            <a:off x="7335838" y="3044825"/>
            <a:ext cx="94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Finland</a:t>
            </a:r>
          </a:p>
        </p:txBody>
      </p:sp>
      <p:sp>
        <p:nvSpPr>
          <p:cNvPr id="13325" name="TextBox 16"/>
          <p:cNvSpPr txBox="1">
            <a:spLocks noChangeArrowheads="1"/>
          </p:cNvSpPr>
          <p:nvPr/>
        </p:nvSpPr>
        <p:spPr bwMode="auto">
          <a:xfrm>
            <a:off x="1720850" y="4916488"/>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Germany</a:t>
            </a:r>
          </a:p>
        </p:txBody>
      </p:sp>
      <p:sp>
        <p:nvSpPr>
          <p:cNvPr id="13326" name="TextBox 17"/>
          <p:cNvSpPr txBox="1">
            <a:spLocks noChangeArrowheads="1"/>
          </p:cNvSpPr>
          <p:nvPr/>
        </p:nvSpPr>
        <p:spPr bwMode="auto">
          <a:xfrm>
            <a:off x="4729163" y="4908550"/>
            <a:ext cx="771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Korea</a:t>
            </a:r>
          </a:p>
        </p:txBody>
      </p:sp>
      <p:sp>
        <p:nvSpPr>
          <p:cNvPr id="13327" name="TextBox 18"/>
          <p:cNvSpPr txBox="1">
            <a:spLocks noChangeArrowheads="1"/>
          </p:cNvSpPr>
          <p:nvPr/>
        </p:nvSpPr>
        <p:spPr bwMode="auto">
          <a:xfrm>
            <a:off x="7246938" y="4886325"/>
            <a:ext cx="1160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Indonesia</a:t>
            </a:r>
          </a:p>
        </p:txBody>
      </p:sp>
      <p:sp>
        <p:nvSpPr>
          <p:cNvPr id="13328" name="テキスト ボックス 1"/>
          <p:cNvSpPr txBox="1">
            <a:spLocks noChangeArrowheads="1"/>
          </p:cNvSpPr>
          <p:nvPr/>
        </p:nvSpPr>
        <p:spPr bwMode="auto">
          <a:xfrm>
            <a:off x="9128125" y="2922588"/>
            <a:ext cx="290195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b="1">
                <a:solidFill>
                  <a:srgbClr val="FF0000"/>
                </a:solidFill>
                <a:latin typeface="Arial" charset="0"/>
              </a:rPr>
              <a:t>▶読者の対象</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日本の介護職</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▶数名のコラボ</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僕はアメリカ担当</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▶日本と他国の相違点</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、類似点を知る</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▶問題や利点をシェアしよう</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▶来年出版される・・かな？</a:t>
            </a:r>
            <a:endParaRPr lang="en-US" altLang="ja-JP" b="1">
              <a:solidFill>
                <a:srgbClr val="FF0000"/>
              </a:solidFill>
              <a:latin typeface="Arial" charset="0"/>
            </a:endParaRPr>
          </a:p>
          <a:p>
            <a:pPr>
              <a:spcBef>
                <a:spcPct val="0"/>
              </a:spcBef>
              <a:buClrTx/>
              <a:buSzTx/>
              <a:buFontTx/>
              <a:buNone/>
            </a:pPr>
            <a:endParaRPr lang="en-US" altLang="ja-JP" b="1">
              <a:solidFill>
                <a:srgbClr val="FF0000"/>
              </a:solidFill>
              <a:latin typeface="Arial" charset="0"/>
            </a:endParaRPr>
          </a:p>
          <a:p>
            <a:pPr>
              <a:spcBef>
                <a:spcPct val="0"/>
              </a:spcBef>
              <a:buClrTx/>
              <a:buSzTx/>
              <a:buFontTx/>
              <a:buNone/>
            </a:pPr>
            <a:endParaRPr lang="ja-JP" altLang="en-US">
              <a:solidFill>
                <a:schemeClr val="tx1"/>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47713" y="249238"/>
            <a:ext cx="8596312" cy="641350"/>
          </a:xfrm>
        </p:spPr>
        <p:txBody>
          <a:bodyPr/>
          <a:lstStyle/>
          <a:p>
            <a:pPr eaLnBrk="1" hangingPunct="1"/>
            <a:r>
              <a:rPr lang="en-US" altLang="en-US"/>
              <a:t>We use MANGA! </a:t>
            </a:r>
            <a:r>
              <a:rPr lang="en-US" altLang="en-US" sz="2000"/>
              <a:t>-Japan’s most popular cultural export</a:t>
            </a:r>
          </a:p>
        </p:txBody>
      </p:sp>
      <p:pic>
        <p:nvPicPr>
          <p:cNvPr id="1536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4411663"/>
            <a:ext cx="344805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8238" y="1422400"/>
            <a:ext cx="3516312"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0600" y="4186238"/>
            <a:ext cx="4054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338" y="1658938"/>
            <a:ext cx="421957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3768725" y="1095375"/>
            <a:ext cx="3932238" cy="5576888"/>
          </a:xfrm>
        </p:spPr>
      </p:pic>
      <p:sp>
        <p:nvSpPr>
          <p:cNvPr id="15368" name="テキスト ボックス 1"/>
          <p:cNvSpPr txBox="1">
            <a:spLocks noChangeArrowheads="1"/>
          </p:cNvSpPr>
          <p:nvPr/>
        </p:nvSpPr>
        <p:spPr bwMode="auto">
          <a:xfrm>
            <a:off x="7700963" y="950913"/>
            <a:ext cx="3952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その本は、漫画を使います！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06463" y="463550"/>
            <a:ext cx="8596312" cy="1320800"/>
          </a:xfrm>
        </p:spPr>
        <p:txBody>
          <a:bodyPr/>
          <a:lstStyle/>
          <a:p>
            <a:pPr eaLnBrk="1" hangingPunct="1"/>
            <a:r>
              <a:rPr lang="en-US" altLang="ja-JP">
                <a:ea typeface="ＭＳ Ｐゴシック" charset="-128"/>
              </a:rPr>
              <a:t>We need help from Geronauts</a:t>
            </a:r>
            <a:br>
              <a:rPr lang="en-US" altLang="ja-JP">
                <a:ea typeface="ＭＳ Ｐゴシック" charset="-128"/>
              </a:rPr>
            </a:br>
            <a:r>
              <a:rPr lang="en-US" altLang="ja-JP">
                <a:ea typeface="ＭＳ Ｐゴシック" charset="-128"/>
              </a:rPr>
              <a:t>	to collect the materials for the book!</a:t>
            </a:r>
          </a:p>
        </p:txBody>
      </p:sp>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b="7462"/>
          <a:stretch>
            <a:fillRect/>
          </a:stretch>
        </p:blipFill>
        <p:spPr bwMode="auto">
          <a:xfrm>
            <a:off x="2644775" y="2443163"/>
            <a:ext cx="5119688"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テキスト ボックス 1"/>
          <p:cNvSpPr txBox="1">
            <a:spLocks noChangeArrowheads="1"/>
          </p:cNvSpPr>
          <p:nvPr/>
        </p:nvSpPr>
        <p:spPr bwMode="auto">
          <a:xfrm>
            <a:off x="1589088" y="1784350"/>
            <a:ext cx="7656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400" b="1">
                <a:solidFill>
                  <a:srgbClr val="FF0000"/>
                </a:solidFill>
                <a:latin typeface="Arial" charset="0"/>
              </a:rPr>
              <a:t>老年学クラスの皆さん、本のネタが欲しいの！助けて～！</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60350" y="176213"/>
            <a:ext cx="10150475" cy="850900"/>
          </a:xfrm>
        </p:spPr>
        <p:txBody>
          <a:bodyPr/>
          <a:lstStyle/>
          <a:p>
            <a:pPr eaLnBrk="1" hangingPunct="1"/>
            <a:r>
              <a:rPr lang="en-US" altLang="ja-JP">
                <a:ea typeface="ＭＳ Ｐゴシック" charset="-128"/>
              </a:rPr>
              <a:t>Long-term Care Insurance System in Japan</a:t>
            </a:r>
          </a:p>
        </p:txBody>
      </p:sp>
      <p:pic>
        <p:nvPicPr>
          <p:cNvPr id="1843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1500188"/>
            <a:ext cx="43815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4"/>
          <p:cNvSpPr txBox="1">
            <a:spLocks noChangeArrowheads="1"/>
          </p:cNvSpPr>
          <p:nvPr/>
        </p:nvSpPr>
        <p:spPr bwMode="auto">
          <a:xfrm>
            <a:off x="4578350" y="765175"/>
            <a:ext cx="469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a:solidFill>
                  <a:schemeClr val="tx1"/>
                </a:solidFill>
              </a:rPr>
              <a:t>Reference: Tokyo Metropolitan Government</a:t>
            </a:r>
          </a:p>
        </p:txBody>
      </p:sp>
      <p:sp>
        <p:nvSpPr>
          <p:cNvPr id="18437" name="TextBox 5"/>
          <p:cNvSpPr txBox="1">
            <a:spLocks noChangeArrowheads="1"/>
          </p:cNvSpPr>
          <p:nvPr/>
        </p:nvSpPr>
        <p:spPr bwMode="auto">
          <a:xfrm>
            <a:off x="4719638" y="3705225"/>
            <a:ext cx="33115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400">
                <a:solidFill>
                  <a:schemeClr val="tx1"/>
                </a:solidFill>
              </a:rPr>
              <a:t> JP         US        UK     France  Sweden</a:t>
            </a:r>
          </a:p>
        </p:txBody>
      </p:sp>
      <p:sp>
        <p:nvSpPr>
          <p:cNvPr id="18438" name="TextBox 6"/>
          <p:cNvSpPr txBox="1">
            <a:spLocks noChangeArrowheads="1"/>
          </p:cNvSpPr>
          <p:nvPr/>
        </p:nvSpPr>
        <p:spPr bwMode="auto">
          <a:xfrm>
            <a:off x="4735513" y="6149975"/>
            <a:ext cx="33115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400">
                <a:solidFill>
                  <a:schemeClr val="tx1"/>
                </a:solidFill>
              </a:rPr>
              <a:t> JP         US        UK     France  Sweden</a:t>
            </a:r>
          </a:p>
        </p:txBody>
      </p:sp>
      <p:sp>
        <p:nvSpPr>
          <p:cNvPr id="18439" name="TextBox 7"/>
          <p:cNvSpPr txBox="1">
            <a:spLocks noChangeArrowheads="1"/>
          </p:cNvSpPr>
          <p:nvPr/>
        </p:nvSpPr>
        <p:spPr bwMode="auto">
          <a:xfrm>
            <a:off x="5140325" y="1393825"/>
            <a:ext cx="35877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600">
                <a:solidFill>
                  <a:schemeClr val="tx1"/>
                </a:solidFill>
              </a:rPr>
              <a:t>Hospital visits / per person/ per year</a:t>
            </a:r>
          </a:p>
          <a:p>
            <a:pPr eaLnBrk="1" hangingPunct="1">
              <a:spcBef>
                <a:spcPct val="0"/>
              </a:spcBef>
              <a:buClrTx/>
              <a:buSzTx/>
              <a:buFontTx/>
              <a:buNone/>
            </a:pPr>
            <a:endParaRPr kumimoji="0" lang="en-US" altLang="ja-JP" sz="1600">
              <a:solidFill>
                <a:schemeClr val="tx1"/>
              </a:solidFill>
            </a:endParaRPr>
          </a:p>
        </p:txBody>
      </p:sp>
      <p:sp>
        <p:nvSpPr>
          <p:cNvPr id="18440" name="TextBox 8"/>
          <p:cNvSpPr txBox="1">
            <a:spLocks noChangeArrowheads="1"/>
          </p:cNvSpPr>
          <p:nvPr/>
        </p:nvSpPr>
        <p:spPr bwMode="auto">
          <a:xfrm>
            <a:off x="4856163" y="6457950"/>
            <a:ext cx="2408237"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1600">
                <a:solidFill>
                  <a:schemeClr val="tx1"/>
                </a:solidFill>
              </a:rPr>
              <a:t> Pay per visit (x $100)</a:t>
            </a:r>
            <a:r>
              <a:rPr kumimoji="0" lang="ja-JP" altLang="en-US" sz="1600">
                <a:solidFill>
                  <a:schemeClr val="tx1"/>
                </a:solidFill>
              </a:rPr>
              <a:t>　　</a:t>
            </a:r>
            <a:endParaRPr kumimoji="0" lang="en-US" altLang="ja-JP" sz="1600">
              <a:solidFill>
                <a:schemeClr val="tx1"/>
              </a:solidFill>
            </a:endParaRPr>
          </a:p>
        </p:txBody>
      </p:sp>
      <p:sp>
        <p:nvSpPr>
          <p:cNvPr id="18441" name="TextBox 9"/>
          <p:cNvSpPr txBox="1">
            <a:spLocks noChangeArrowheads="1"/>
          </p:cNvSpPr>
          <p:nvPr/>
        </p:nvSpPr>
        <p:spPr bwMode="auto">
          <a:xfrm>
            <a:off x="276225" y="1133475"/>
            <a:ext cx="391001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2000">
                <a:solidFill>
                  <a:schemeClr val="tx1"/>
                </a:solidFill>
              </a:rPr>
              <a:t>Everyone over 40 must pay for the insurance</a:t>
            </a:r>
          </a:p>
          <a:p>
            <a:pPr eaLnBrk="1" hangingPunct="1">
              <a:spcBef>
                <a:spcPct val="0"/>
              </a:spcBef>
              <a:buClrTx/>
              <a:buSzTx/>
              <a:buFontTx/>
              <a:buNone/>
            </a:pPr>
            <a:endParaRPr kumimoji="0" lang="en-US" altLang="ja-JP" sz="2000">
              <a:solidFill>
                <a:schemeClr val="tx1"/>
              </a:solidFill>
            </a:endParaRPr>
          </a:p>
          <a:p>
            <a:pPr eaLnBrk="1" hangingPunct="1">
              <a:spcBef>
                <a:spcPct val="0"/>
              </a:spcBef>
              <a:buClrTx/>
              <a:buSzTx/>
              <a:buFontTx/>
              <a:buNone/>
            </a:pPr>
            <a:r>
              <a:rPr kumimoji="0" lang="en-US" altLang="ja-JP" sz="2000">
                <a:solidFill>
                  <a:schemeClr val="tx1"/>
                </a:solidFill>
              </a:rPr>
              <a:t>Everyone over 65 are eligible for the benefit of the long-term care insurance</a:t>
            </a:r>
          </a:p>
          <a:p>
            <a:pPr eaLnBrk="1" hangingPunct="1">
              <a:spcBef>
                <a:spcPct val="0"/>
              </a:spcBef>
              <a:buClrTx/>
              <a:buSzTx/>
              <a:buFontTx/>
              <a:buNone/>
            </a:pPr>
            <a:endParaRPr kumimoji="0" lang="en-US" altLang="ja-JP" sz="2000">
              <a:solidFill>
                <a:schemeClr val="tx1"/>
              </a:solidFill>
            </a:endParaRPr>
          </a:p>
          <a:p>
            <a:pPr eaLnBrk="1" hangingPunct="1">
              <a:spcBef>
                <a:spcPct val="0"/>
              </a:spcBef>
              <a:buClrTx/>
              <a:buSzTx/>
              <a:buFontTx/>
              <a:buNone/>
            </a:pPr>
            <a:r>
              <a:rPr kumimoji="0" lang="en-US" altLang="ja-JP" sz="2000">
                <a:solidFill>
                  <a:schemeClr val="tx1"/>
                </a:solidFill>
              </a:rPr>
              <a:t>Long-term Care Insurance covers </a:t>
            </a:r>
            <a:r>
              <a:rPr kumimoji="0" lang="en-US" altLang="ja-JP" sz="2000">
                <a:solidFill>
                  <a:srgbClr val="FF0000"/>
                </a:solidFill>
              </a:rPr>
              <a:t>90%</a:t>
            </a:r>
            <a:r>
              <a:rPr kumimoji="0" lang="en-US" altLang="ja-JP" sz="2000">
                <a:solidFill>
                  <a:schemeClr val="tx1"/>
                </a:solidFill>
              </a:rPr>
              <a:t> of the care cost </a:t>
            </a:r>
          </a:p>
          <a:p>
            <a:pPr eaLnBrk="1" hangingPunct="1">
              <a:spcBef>
                <a:spcPct val="0"/>
              </a:spcBef>
              <a:buClrTx/>
              <a:buSzTx/>
              <a:buFontTx/>
              <a:buNone/>
            </a:pPr>
            <a:endParaRPr kumimoji="0" lang="en-US" altLang="ja-JP" sz="2000">
              <a:solidFill>
                <a:schemeClr val="tx1"/>
              </a:solidFill>
            </a:endParaRPr>
          </a:p>
          <a:p>
            <a:pPr eaLnBrk="1" hangingPunct="1">
              <a:spcBef>
                <a:spcPct val="0"/>
              </a:spcBef>
              <a:buClrTx/>
              <a:buSzTx/>
              <a:buFontTx/>
              <a:buNone/>
            </a:pPr>
            <a:r>
              <a:rPr kumimoji="0" lang="en-US" altLang="ja-JP" sz="2000">
                <a:solidFill>
                  <a:schemeClr val="tx1"/>
                </a:solidFill>
              </a:rPr>
              <a:t>Hospital visit is covered by National Health Insurance.</a:t>
            </a:r>
          </a:p>
          <a:p>
            <a:pPr eaLnBrk="1" hangingPunct="1">
              <a:spcBef>
                <a:spcPct val="0"/>
              </a:spcBef>
              <a:buClrTx/>
              <a:buSzTx/>
              <a:buFontTx/>
              <a:buNone/>
            </a:pPr>
            <a:r>
              <a:rPr kumimoji="0" lang="en-US" altLang="ja-JP" sz="2000">
                <a:solidFill>
                  <a:schemeClr val="tx1"/>
                </a:solidFill>
              </a:rPr>
              <a:t>It covers </a:t>
            </a:r>
            <a:r>
              <a:rPr kumimoji="0" lang="en-US" altLang="ja-JP" sz="2000">
                <a:solidFill>
                  <a:srgbClr val="FF0000"/>
                </a:solidFill>
              </a:rPr>
              <a:t>70%</a:t>
            </a:r>
            <a:r>
              <a:rPr kumimoji="0" lang="en-US" altLang="ja-JP" sz="2000">
                <a:solidFill>
                  <a:schemeClr val="tx1"/>
                </a:solidFill>
              </a:rPr>
              <a:t> of medical cost.</a:t>
            </a:r>
          </a:p>
          <a:p>
            <a:pPr eaLnBrk="1" hangingPunct="1">
              <a:spcBef>
                <a:spcPct val="0"/>
              </a:spcBef>
              <a:buClrTx/>
              <a:buSzTx/>
              <a:buFontTx/>
              <a:buNone/>
            </a:pPr>
            <a:endParaRPr kumimoji="0" lang="en-US" altLang="ja-JP" sz="2000">
              <a:solidFill>
                <a:schemeClr val="tx1"/>
              </a:solidFill>
            </a:endParaRPr>
          </a:p>
          <a:p>
            <a:pPr eaLnBrk="1" hangingPunct="1">
              <a:spcBef>
                <a:spcPct val="0"/>
              </a:spcBef>
              <a:buClrTx/>
              <a:buSzTx/>
              <a:buFontTx/>
              <a:buNone/>
            </a:pPr>
            <a:r>
              <a:rPr kumimoji="0" lang="en-US" altLang="ja-JP" sz="2000">
                <a:solidFill>
                  <a:schemeClr val="tx1"/>
                </a:solidFill>
              </a:rPr>
              <a:t>Both National Health Insurance and Long-term Care Insurance are mandatory</a:t>
            </a:r>
          </a:p>
        </p:txBody>
      </p:sp>
      <p:sp>
        <p:nvSpPr>
          <p:cNvPr id="18442" name="テキスト ボックス 1"/>
          <p:cNvSpPr txBox="1">
            <a:spLocks noChangeArrowheads="1"/>
          </p:cNvSpPr>
          <p:nvPr/>
        </p:nvSpPr>
        <p:spPr bwMode="auto">
          <a:xfrm>
            <a:off x="8191500" y="2344738"/>
            <a:ext cx="31448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en-US" altLang="ja-JP" b="1">
                <a:solidFill>
                  <a:srgbClr val="FF0000"/>
                </a:solidFill>
                <a:latin typeface="Arial" charset="0"/>
              </a:rPr>
              <a:t>40</a:t>
            </a:r>
            <a:r>
              <a:rPr lang="ja-JP" altLang="en-US" b="1">
                <a:solidFill>
                  <a:srgbClr val="FF0000"/>
                </a:solidFill>
                <a:latin typeface="Arial" charset="0"/>
              </a:rPr>
              <a:t>歳以上の全ての人が</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保険に入らなければならない。</a:t>
            </a:r>
            <a:endParaRPr lang="en-US" altLang="ja-JP" b="1">
              <a:solidFill>
                <a:srgbClr val="FF0000"/>
              </a:solidFill>
              <a:latin typeface="Arial" charset="0"/>
            </a:endParaRPr>
          </a:p>
          <a:p>
            <a:pPr>
              <a:spcBef>
                <a:spcPct val="0"/>
              </a:spcBef>
              <a:buClrTx/>
              <a:buSzTx/>
              <a:buFontTx/>
              <a:buNone/>
            </a:pPr>
            <a:endParaRPr lang="en-US" altLang="ja-JP" b="1">
              <a:solidFill>
                <a:srgbClr val="FF0000"/>
              </a:solidFill>
              <a:latin typeface="Arial" charset="0"/>
            </a:endParaRPr>
          </a:p>
          <a:p>
            <a:pPr>
              <a:spcBef>
                <a:spcPct val="0"/>
              </a:spcBef>
              <a:buClrTx/>
              <a:buSzTx/>
              <a:buFontTx/>
              <a:buNone/>
            </a:pPr>
            <a:r>
              <a:rPr lang="en-US" altLang="ja-JP" b="1">
                <a:solidFill>
                  <a:srgbClr val="FF0000"/>
                </a:solidFill>
                <a:latin typeface="Arial" charset="0"/>
              </a:rPr>
              <a:t>65</a:t>
            </a:r>
            <a:r>
              <a:rPr lang="ja-JP" altLang="en-US" b="1">
                <a:solidFill>
                  <a:srgbClr val="FF0000"/>
                </a:solidFill>
                <a:latin typeface="Arial" charset="0"/>
              </a:rPr>
              <a:t>歳以上の全ての人が</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介護保険を利用する資格が</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ある。</a:t>
            </a:r>
            <a:endParaRPr lang="en-US" altLang="ja-JP" b="1">
              <a:solidFill>
                <a:srgbClr val="FF0000"/>
              </a:solidFill>
              <a:latin typeface="Arial" charset="0"/>
            </a:endParaRPr>
          </a:p>
          <a:p>
            <a:pPr>
              <a:spcBef>
                <a:spcPct val="0"/>
              </a:spcBef>
              <a:buClrTx/>
              <a:buSzTx/>
              <a:buFontTx/>
              <a:buNone/>
            </a:pP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介護保険制度は</a:t>
            </a:r>
            <a:r>
              <a:rPr lang="en-US" altLang="ja-JP" b="1">
                <a:solidFill>
                  <a:srgbClr val="FF0000"/>
                </a:solidFill>
                <a:latin typeface="Arial" charset="0"/>
              </a:rPr>
              <a:t>90</a:t>
            </a:r>
            <a:r>
              <a:rPr lang="ja-JP" altLang="en-US" b="1">
                <a:solidFill>
                  <a:srgbClr val="FF0000"/>
                </a:solidFill>
                <a:latin typeface="Arial" charset="0"/>
              </a:rPr>
              <a:t>％が</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保険料から支払われる。</a:t>
            </a:r>
            <a:endParaRPr lang="en-US" altLang="ja-JP" b="1">
              <a:solidFill>
                <a:srgbClr val="FF0000"/>
              </a:solidFill>
              <a:latin typeface="Arial" charset="0"/>
            </a:endParaRPr>
          </a:p>
          <a:p>
            <a:pPr>
              <a:spcBef>
                <a:spcPct val="0"/>
              </a:spcBef>
              <a:buClrTx/>
              <a:buSzTx/>
              <a:buFontTx/>
              <a:buNone/>
            </a:pP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受診料は国の医療保険より</a:t>
            </a:r>
            <a:endParaRPr lang="en-US" altLang="ja-JP" b="1">
              <a:solidFill>
                <a:srgbClr val="FF0000"/>
              </a:solidFill>
              <a:latin typeface="Arial" charset="0"/>
            </a:endParaRPr>
          </a:p>
          <a:p>
            <a:pPr>
              <a:spcBef>
                <a:spcPct val="0"/>
              </a:spcBef>
              <a:buClrTx/>
              <a:buSzTx/>
              <a:buFontTx/>
              <a:buNone/>
            </a:pPr>
            <a:r>
              <a:rPr lang="en-US" altLang="ja-JP" b="1">
                <a:solidFill>
                  <a:srgbClr val="FF0000"/>
                </a:solidFill>
                <a:latin typeface="Arial" charset="0"/>
              </a:rPr>
              <a:t>70</a:t>
            </a:r>
            <a:r>
              <a:rPr lang="ja-JP" altLang="en-US" b="1">
                <a:solidFill>
                  <a:srgbClr val="FF0000"/>
                </a:solidFill>
                <a:latin typeface="Arial" charset="0"/>
              </a:rPr>
              <a:t>％が支払われる。</a:t>
            </a:r>
            <a:endParaRPr lang="en-US" altLang="ja-JP" b="1">
              <a:solidFill>
                <a:srgbClr val="FF0000"/>
              </a:solidFill>
              <a:latin typeface="Arial" charset="0"/>
            </a:endParaRPr>
          </a:p>
          <a:p>
            <a:pPr>
              <a:spcBef>
                <a:spcPct val="0"/>
              </a:spcBef>
              <a:buClrTx/>
              <a:buSzTx/>
              <a:buFontTx/>
              <a:buNone/>
            </a:pP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医療保険も介護保険も</a:t>
            </a:r>
            <a:endParaRPr lang="en-US" altLang="ja-JP" b="1">
              <a:solidFill>
                <a:srgbClr val="FF0000"/>
              </a:solidFill>
              <a:latin typeface="Arial" charset="0"/>
            </a:endParaRPr>
          </a:p>
          <a:p>
            <a:pPr>
              <a:spcBef>
                <a:spcPct val="0"/>
              </a:spcBef>
              <a:buClrTx/>
              <a:buSzTx/>
              <a:buFontTx/>
              <a:buNone/>
            </a:pPr>
            <a:r>
              <a:rPr lang="ja-JP" altLang="en-US" b="1">
                <a:solidFill>
                  <a:srgbClr val="FF0000"/>
                </a:solidFill>
                <a:latin typeface="Arial" charset="0"/>
              </a:rPr>
              <a:t>強制保険である。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ja-JP">
                <a:ea typeface="ＭＳ Ｐゴシック" charset="-128"/>
              </a:rPr>
              <a:t>Good for elderly</a:t>
            </a:r>
            <a:br>
              <a:rPr lang="en-US" altLang="ja-JP">
                <a:ea typeface="ＭＳ Ｐゴシック" charset="-128"/>
              </a:rPr>
            </a:br>
            <a:r>
              <a:rPr lang="en-US" altLang="ja-JP">
                <a:ea typeface="ＭＳ Ｐゴシック" charset="-128"/>
              </a:rPr>
              <a:t>But… We have problems in this system</a:t>
            </a:r>
          </a:p>
        </p:txBody>
      </p:sp>
      <p:pic>
        <p:nvPicPr>
          <p:cNvPr id="20483" name="Picture 1028" descr="C:\Users\me\Desktop\You_Have_Issues_Baby.jpeg"/>
          <p:cNvPicPr>
            <a:picLocks noChangeAspect="1" noChangeArrowheads="1"/>
          </p:cNvPicPr>
          <p:nvPr/>
        </p:nvPicPr>
        <p:blipFill>
          <a:blip r:embed="rId3">
            <a:extLst>
              <a:ext uri="{28A0092B-C50C-407E-A947-70E740481C1C}">
                <a14:useLocalDpi xmlns:a14="http://schemas.microsoft.com/office/drawing/2010/main" val="0"/>
              </a:ext>
            </a:extLst>
          </a:blip>
          <a:srcRect b="3455"/>
          <a:stretch>
            <a:fillRect/>
          </a:stretch>
        </p:blipFill>
        <p:spPr bwMode="auto">
          <a:xfrm>
            <a:off x="2209800" y="1946275"/>
            <a:ext cx="45720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テキスト ボックス 1"/>
          <p:cNvSpPr txBox="1">
            <a:spLocks noChangeArrowheads="1"/>
          </p:cNvSpPr>
          <p:nvPr/>
        </p:nvSpPr>
        <p:spPr bwMode="auto">
          <a:xfrm>
            <a:off x="6956425" y="2843213"/>
            <a:ext cx="4635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2800" b="1">
                <a:solidFill>
                  <a:srgbClr val="FF0000"/>
                </a:solidFill>
                <a:latin typeface="Arial" charset="0"/>
              </a:rPr>
              <a:t>高齢者にはいいけれど・・・・。</a:t>
            </a:r>
            <a:endParaRPr lang="en-US" altLang="ja-JP" sz="2800" b="1">
              <a:solidFill>
                <a:srgbClr val="FF0000"/>
              </a:solidFill>
              <a:latin typeface="Arial" charset="0"/>
            </a:endParaRPr>
          </a:p>
          <a:p>
            <a:pPr>
              <a:spcBef>
                <a:spcPct val="0"/>
              </a:spcBef>
              <a:buClrTx/>
              <a:buSzTx/>
              <a:buFontTx/>
              <a:buNone/>
            </a:pPr>
            <a:r>
              <a:rPr lang="ja-JP" altLang="en-US" sz="2800" b="1">
                <a:solidFill>
                  <a:srgbClr val="FF0000"/>
                </a:solidFill>
                <a:latin typeface="Arial" charset="0"/>
              </a:rPr>
              <a:t>でも、</a:t>
            </a:r>
            <a:endParaRPr lang="en-US" altLang="ja-JP" sz="2800" b="1">
              <a:solidFill>
                <a:srgbClr val="FF0000"/>
              </a:solidFill>
              <a:latin typeface="Arial" charset="0"/>
            </a:endParaRPr>
          </a:p>
          <a:p>
            <a:pPr>
              <a:spcBef>
                <a:spcPct val="0"/>
              </a:spcBef>
              <a:buClrTx/>
              <a:buSzTx/>
              <a:buFontTx/>
              <a:buNone/>
            </a:pPr>
            <a:r>
              <a:rPr lang="ja-JP" altLang="en-US" sz="2800" b="1">
                <a:solidFill>
                  <a:srgbClr val="FF0000"/>
                </a:solidFill>
                <a:latin typeface="Arial" charset="0"/>
              </a:rPr>
              <a:t>介護保険制度にもたくさんの</a:t>
            </a:r>
            <a:endParaRPr lang="en-US" altLang="ja-JP" sz="2800" b="1">
              <a:solidFill>
                <a:srgbClr val="FF0000"/>
              </a:solidFill>
              <a:latin typeface="Arial" charset="0"/>
            </a:endParaRPr>
          </a:p>
          <a:p>
            <a:pPr>
              <a:spcBef>
                <a:spcPct val="0"/>
              </a:spcBef>
              <a:buClrTx/>
              <a:buSzTx/>
              <a:buFontTx/>
              <a:buNone/>
            </a:pPr>
            <a:r>
              <a:rPr lang="ja-JP" altLang="en-US" sz="2800" b="1">
                <a:solidFill>
                  <a:srgbClr val="FF0000"/>
                </a:solidFill>
                <a:latin typeface="Arial" charset="0"/>
              </a:rPr>
              <a:t>問題点があります！</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54038" y="396875"/>
            <a:ext cx="8594725" cy="898525"/>
          </a:xfrm>
        </p:spPr>
        <p:txBody>
          <a:bodyPr/>
          <a:lstStyle/>
          <a:p>
            <a:pPr eaLnBrk="1" hangingPunct="1"/>
            <a:r>
              <a:rPr lang="en-US" altLang="ja-JP">
                <a:ea typeface="ＭＳ Ｐゴシック" charset="-128"/>
              </a:rPr>
              <a:t>Rapid Population Aging</a:t>
            </a:r>
          </a:p>
        </p:txBody>
      </p:sp>
      <p:pic>
        <p:nvPicPr>
          <p:cNvPr id="22531" name="図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8625" y="1508125"/>
            <a:ext cx="8845550" cy="4606925"/>
          </a:xfrm>
        </p:spPr>
      </p:pic>
      <p:sp>
        <p:nvSpPr>
          <p:cNvPr id="22532" name="TextBox 4"/>
          <p:cNvSpPr txBox="1">
            <a:spLocks noChangeArrowheads="1"/>
          </p:cNvSpPr>
          <p:nvPr/>
        </p:nvSpPr>
        <p:spPr bwMode="auto">
          <a:xfrm>
            <a:off x="3546475" y="5053013"/>
            <a:ext cx="28686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eaLnBrk="1" hangingPunct="1">
              <a:spcBef>
                <a:spcPct val="0"/>
              </a:spcBef>
              <a:buClrTx/>
              <a:buSzTx/>
              <a:buFontTx/>
              <a:buNone/>
            </a:pPr>
            <a:r>
              <a:rPr kumimoji="0" lang="en-US" altLang="ja-JP" sz="2000">
                <a:solidFill>
                  <a:srgbClr val="FF0000"/>
                </a:solidFill>
              </a:rPr>
              <a:t>1/4 are over 65 in 2015</a:t>
            </a:r>
          </a:p>
        </p:txBody>
      </p:sp>
      <p:sp>
        <p:nvSpPr>
          <p:cNvPr id="22533" name="テキスト ボックス 1"/>
          <p:cNvSpPr txBox="1">
            <a:spLocks noChangeArrowheads="1"/>
          </p:cNvSpPr>
          <p:nvPr/>
        </p:nvSpPr>
        <p:spPr bwMode="auto">
          <a:xfrm>
            <a:off x="7331075" y="817563"/>
            <a:ext cx="261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charset="2"/>
              <a:buChar char=""/>
              <a:defRPr>
                <a:solidFill>
                  <a:srgbClr val="404040"/>
                </a:solidFill>
                <a:latin typeface="Trebuchet MS" charset="0"/>
              </a:defRPr>
            </a:lvl1pPr>
            <a:lvl2pPr marL="742950" indent="-285750">
              <a:spcBef>
                <a:spcPts val="1000"/>
              </a:spcBef>
              <a:buClr>
                <a:schemeClr val="accent1"/>
              </a:buClr>
              <a:buSzPct val="80000"/>
              <a:buFont typeface="Wingdings 3" charset="2"/>
              <a:buChar char=""/>
              <a:defRPr sz="1600">
                <a:solidFill>
                  <a:srgbClr val="404040"/>
                </a:solidFill>
                <a:latin typeface="Trebuchet MS" charset="0"/>
              </a:defRPr>
            </a:lvl2pPr>
            <a:lvl3pPr marL="1143000" indent="-228600">
              <a:spcBef>
                <a:spcPts val="1000"/>
              </a:spcBef>
              <a:buClr>
                <a:schemeClr val="accent1"/>
              </a:buClr>
              <a:buSzPct val="80000"/>
              <a:buFont typeface="Wingdings 3" charset="2"/>
              <a:buChar char=""/>
              <a:defRPr sz="1400">
                <a:solidFill>
                  <a:srgbClr val="404040"/>
                </a:solidFill>
                <a:latin typeface="Trebuchet MS" charset="0"/>
              </a:defRPr>
            </a:lvl3pPr>
            <a:lvl4pPr marL="1600200" indent="-228600">
              <a:spcBef>
                <a:spcPts val="1000"/>
              </a:spcBef>
              <a:buClr>
                <a:schemeClr val="accent1"/>
              </a:buClr>
              <a:buSzPct val="80000"/>
              <a:buFont typeface="Wingdings 3" charset="2"/>
              <a:buChar char=""/>
              <a:defRPr sz="1200">
                <a:solidFill>
                  <a:srgbClr val="404040"/>
                </a:solidFill>
                <a:latin typeface="Trebuchet MS" charset="0"/>
              </a:defRPr>
            </a:lvl4pPr>
            <a:lvl5pPr marL="2057400" indent="-228600">
              <a:spcBef>
                <a:spcPts val="1000"/>
              </a:spcBef>
              <a:buClr>
                <a:schemeClr val="accent1"/>
              </a:buClr>
              <a:buSzPct val="80000"/>
              <a:buFont typeface="Wingdings 3" charset="2"/>
              <a:buChar char=""/>
              <a:defRPr sz="1200">
                <a:solidFill>
                  <a:srgbClr val="404040"/>
                </a:solidFill>
                <a:latin typeface="Trebuchet MS" charset="0"/>
              </a:defRPr>
            </a:lvl5pPr>
            <a:lvl6pPr marL="25146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6pPr>
            <a:lvl7pPr marL="29718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7pPr>
            <a:lvl8pPr marL="34290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8pPr>
            <a:lvl9pPr marL="3886200" indent="-228600" defTabSz="457200" eaLnBrk="0" fontAlgn="base" hangingPunct="0">
              <a:spcBef>
                <a:spcPts val="1000"/>
              </a:spcBef>
              <a:spcAft>
                <a:spcPct val="0"/>
              </a:spcAft>
              <a:buClr>
                <a:schemeClr val="accent1"/>
              </a:buClr>
              <a:buSzPct val="80000"/>
              <a:buFont typeface="Wingdings 3" charset="2"/>
              <a:buChar char=""/>
              <a:defRPr sz="1200">
                <a:solidFill>
                  <a:srgbClr val="404040"/>
                </a:solidFill>
                <a:latin typeface="Trebuchet MS" charset="0"/>
              </a:defRPr>
            </a:lvl9pPr>
          </a:lstStyle>
          <a:p>
            <a:pPr>
              <a:spcBef>
                <a:spcPct val="0"/>
              </a:spcBef>
              <a:buClrTx/>
              <a:buSzTx/>
              <a:buFontTx/>
              <a:buNone/>
            </a:pPr>
            <a:r>
              <a:rPr lang="ja-JP" altLang="en-US" sz="3200" b="1">
                <a:solidFill>
                  <a:srgbClr val="FF0000"/>
                </a:solidFill>
                <a:latin typeface="Arial" charset="0"/>
              </a:rPr>
              <a:t>急激な高齢化</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1940</TotalTime>
  <Words>2731</Words>
  <Application>Microsoft Macintosh PowerPoint</Application>
  <PresentationFormat>ワイド画面</PresentationFormat>
  <Paragraphs>451</Paragraphs>
  <Slides>36</Slides>
  <Notes>34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Arial</vt:lpstr>
      <vt:lpstr>ＭＳ Ｐゴシック</vt:lpstr>
      <vt:lpstr>Trebuchet MS</vt:lpstr>
      <vt:lpstr>Wingdings 3</vt:lpstr>
      <vt:lpstr>Calibri</vt:lpstr>
      <vt:lpstr>メイリオ</vt:lpstr>
      <vt:lpstr>Facet</vt:lpstr>
      <vt:lpstr>A New Book Plan “The World Caregiving” and Introduction of Japan’s Caregiving Issues</vt:lpstr>
      <vt:lpstr>PowerPoint プレゼンテーション</vt:lpstr>
      <vt:lpstr>Introduction of Junko Owatari</vt:lpstr>
      <vt:lpstr>Outline of “The World Caregiving”</vt:lpstr>
      <vt:lpstr>We use MANGA! -Japan’s most popular cultural export</vt:lpstr>
      <vt:lpstr>We need help from Geronauts  to collect the materials for the book!</vt:lpstr>
      <vt:lpstr>Long-term Care Insurance System in Japan</vt:lpstr>
      <vt:lpstr>Good for elderly But… We have problems in this system</vt:lpstr>
      <vt:lpstr>Rapid Population Aging</vt:lpstr>
      <vt:lpstr>Japan has the greatest population aging in the World</vt:lpstr>
      <vt:lpstr>Care Insurance Cost Doubled only in 5 years</vt:lpstr>
      <vt:lpstr>How to apply for the Long-term Care Insurance System</vt:lpstr>
      <vt:lpstr>Levels of the certified care and services available</vt:lpstr>
      <vt:lpstr>Certification Process</vt:lpstr>
      <vt:lpstr>Home Care Services</vt:lpstr>
      <vt:lpstr>Respite Care Services</vt:lpstr>
      <vt:lpstr>Small-scale and multifunctional in-home care</vt:lpstr>
      <vt:lpstr>Facility Care</vt:lpstr>
      <vt:lpstr>Facility Care</vt:lpstr>
      <vt:lpstr>Other Services</vt:lpstr>
      <vt:lpstr>Insurance covers 90% of care cost</vt:lpstr>
      <vt:lpstr>Community Support Service</vt:lpstr>
      <vt:lpstr>Poor Working Condition for Caregivers</vt:lpstr>
      <vt:lpstr>Our Task: Improve Quantity and Quality</vt:lpstr>
      <vt:lpstr>Not Easy to Be a Certified Care Worker</vt:lpstr>
      <vt:lpstr>Junko’s one day in Adult Day Care Service</vt:lpstr>
      <vt:lpstr>Bathing, the most important and hardest work</vt:lpstr>
      <vt:lpstr>Bath Machines</vt:lpstr>
      <vt:lpstr>PowerPoint プレゼンテーション</vt:lpstr>
      <vt:lpstr>PowerPoint プレゼンテーション</vt:lpstr>
      <vt:lpstr>I Love My Job</vt:lpstr>
      <vt:lpstr>Differences between Japan and US</vt:lpstr>
      <vt:lpstr>3 Hardest Tasks for Japanese Caregivers</vt:lpstr>
      <vt:lpstr>3 Typical Complaints of Japanese Caregivers</vt:lpstr>
      <vt:lpstr>3 Good Things of Japan’s Caregiving</vt:lpstr>
      <vt:lpstr>We’d like to know…</vt:lpstr>
    </vt:vector>
  </TitlesOfParts>
  <Company>Portland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book</dc:title>
  <dc:creator>2-203</dc:creator>
  <cp:lastModifiedBy>尾渡順子</cp:lastModifiedBy>
  <cp:revision>267</cp:revision>
  <cp:lastPrinted>2015-06-25T01:54:23Z</cp:lastPrinted>
  <dcterms:created xsi:type="dcterms:W3CDTF">2015-06-02T18:42:26Z</dcterms:created>
  <dcterms:modified xsi:type="dcterms:W3CDTF">2015-06-25T06:42:04Z</dcterms:modified>
</cp:coreProperties>
</file>